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7" r:id="rId2"/>
    <p:sldId id="297" r:id="rId3"/>
    <p:sldId id="345" r:id="rId4"/>
    <p:sldId id="346" r:id="rId5"/>
    <p:sldId id="347" r:id="rId6"/>
    <p:sldId id="348" r:id="rId7"/>
    <p:sldId id="349" r:id="rId8"/>
    <p:sldId id="350" r:id="rId9"/>
    <p:sldId id="351" r:id="rId10"/>
    <p:sldId id="352" r:id="rId11"/>
    <p:sldId id="353" r:id="rId12"/>
    <p:sldId id="354" r:id="rId13"/>
    <p:sldId id="355" r:id="rId14"/>
    <p:sldId id="356" r:id="rId15"/>
    <p:sldId id="318" r:id="rId16"/>
    <p:sldId id="321" r:id="rId17"/>
    <p:sldId id="296" r:id="rId18"/>
    <p:sldId id="298" r:id="rId19"/>
    <p:sldId id="299" r:id="rId20"/>
    <p:sldId id="300" r:id="rId21"/>
    <p:sldId id="301" r:id="rId22"/>
    <p:sldId id="303" r:id="rId23"/>
    <p:sldId id="302" r:id="rId24"/>
    <p:sldId id="304" r:id="rId25"/>
    <p:sldId id="305" r:id="rId26"/>
    <p:sldId id="306" r:id="rId27"/>
    <p:sldId id="307" r:id="rId28"/>
    <p:sldId id="308" r:id="rId29"/>
    <p:sldId id="310" r:id="rId30"/>
    <p:sldId id="311" r:id="rId31"/>
    <p:sldId id="312" r:id="rId32"/>
    <p:sldId id="337" r:id="rId33"/>
    <p:sldId id="319" r:id="rId34"/>
    <p:sldId id="309" r:id="rId35"/>
    <p:sldId id="335" r:id="rId36"/>
    <p:sldId id="314" r:id="rId37"/>
    <p:sldId id="315" r:id="rId38"/>
    <p:sldId id="338" r:id="rId39"/>
    <p:sldId id="339" r:id="rId40"/>
    <p:sldId id="342" r:id="rId41"/>
    <p:sldId id="340" r:id="rId42"/>
    <p:sldId id="344" r:id="rId43"/>
    <p:sldId id="343" r:id="rId44"/>
    <p:sldId id="317" r:id="rId45"/>
    <p:sldId id="333"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2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94674"/>
  </p:normalViewPr>
  <p:slideViewPr>
    <p:cSldViewPr snapToGrid="0">
      <p:cViewPr varScale="1">
        <p:scale>
          <a:sx n="63" d="100"/>
          <a:sy n="63" d="100"/>
        </p:scale>
        <p:origin x="64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10AC6-5DCF-48C1-8032-7E5BACFE9C75}" type="datetimeFigureOut">
              <a:rPr lang="de-DE" smtClean="0"/>
              <a:t>16.09.2024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D1A54-EF45-4592-8F68-6F28321B2CA3}" type="slidenum">
              <a:rPr lang="de-DE" smtClean="0"/>
              <a:t>‹Nr.›</a:t>
            </a:fld>
            <a:endParaRPr lang="de-DE"/>
          </a:p>
        </p:txBody>
      </p:sp>
    </p:spTree>
    <p:extLst>
      <p:ext uri="{BB962C8B-B14F-4D97-AF65-F5344CB8AC3E}">
        <p14:creationId xmlns:p14="http://schemas.microsoft.com/office/powerpoint/2010/main" val="412939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587FDF2-E479-41D6-A755-1BC9660FFD6F}"/>
              </a:ext>
            </a:extLst>
          </p:cNvPr>
          <p:cNvSpPr txBox="1">
            <a:spLocks noGrp="1"/>
          </p:cNvSpPr>
          <p:nvPr>
            <p:ph type="sldNum" sz="quarter" idx="5"/>
          </p:nvPr>
        </p:nvSpPr>
        <p:spPr>
          <a:ln/>
        </p:spPr>
        <p:txBody>
          <a:bodyPr vert="horz" lIns="0" tIns="0" rIns="0" bIns="0" anchor="b" anchorCtr="0">
            <a:noAutofit/>
          </a:bodyPr>
          <a:lstStyle/>
          <a:p>
            <a:pPr lvl="0"/>
            <a:fld id="{C0F16AC1-0648-4E95-83C5-732057AF164A}" type="slidenum">
              <a:t>1</a:t>
            </a:fld>
            <a:endParaRPr lang="en-US"/>
          </a:p>
        </p:txBody>
      </p:sp>
      <p:sp>
        <p:nvSpPr>
          <p:cNvPr id="2" name="Folienbildplatzhalter 1">
            <a:extLst>
              <a:ext uri="{FF2B5EF4-FFF2-40B4-BE49-F238E27FC236}">
                <a16:creationId xmlns:a16="http://schemas.microsoft.com/office/drawing/2014/main" id="{C79D04AD-3411-44D8-BD99-8B09FE9B24C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61DA566-A1FE-40B1-928A-6674061CC17C}"/>
              </a:ext>
            </a:extLst>
          </p:cNvPr>
          <p:cNvSpPr txBox="1">
            <a:spLocks noGrp="1"/>
          </p:cNvSpPr>
          <p:nvPr>
            <p:ph type="body" sz="quarter" idx="1"/>
          </p:nvPr>
        </p:nvSpPr>
        <p:spPr/>
        <p:txBody>
          <a:bodyPr vert="horz"/>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a:t>
            </a:fld>
            <a:endParaRPr lang="de-DE"/>
          </a:p>
        </p:txBody>
      </p:sp>
    </p:spTree>
    <p:extLst>
      <p:ext uri="{BB962C8B-B14F-4D97-AF65-F5344CB8AC3E}">
        <p14:creationId xmlns:p14="http://schemas.microsoft.com/office/powerpoint/2010/main" val="303185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7</a:t>
            </a:fld>
            <a:endParaRPr lang="de-DE"/>
          </a:p>
        </p:txBody>
      </p:sp>
    </p:spTree>
    <p:extLst>
      <p:ext uri="{BB962C8B-B14F-4D97-AF65-F5344CB8AC3E}">
        <p14:creationId xmlns:p14="http://schemas.microsoft.com/office/powerpoint/2010/main" val="2054583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9</a:t>
            </a:fld>
            <a:endParaRPr lang="de-DE"/>
          </a:p>
        </p:txBody>
      </p:sp>
    </p:spTree>
    <p:extLst>
      <p:ext uri="{BB962C8B-B14F-4D97-AF65-F5344CB8AC3E}">
        <p14:creationId xmlns:p14="http://schemas.microsoft.com/office/powerpoint/2010/main" val="8426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a:t>
            </a:r>
            <a:r>
              <a:rPr lang="en-US" b="1" dirty="0"/>
              <a:t>key</a:t>
            </a:r>
            <a:r>
              <a:rPr lang="en-US" dirty="0"/>
              <a:t> in the transformer model is not simply a number but rather a </a:t>
            </a:r>
            <a:r>
              <a:rPr lang="en-US" b="1" dirty="0"/>
              <a:t>vector</a:t>
            </a:r>
            <a:r>
              <a:rPr lang="en-US" dirty="0"/>
              <a:t>—a list of numbers—that represents a word in a multi-dimensional space. This vector contains information about the meaning or characteristics of the word, which is then used to measure how relevant the word is to other words in the sentence during the self-attention mechanism.</a:t>
            </a:r>
          </a:p>
          <a:p>
            <a:r>
              <a:rPr lang="en-US" dirty="0"/>
              <a:t>Let’s break it down further:</a:t>
            </a:r>
          </a:p>
          <a:p>
            <a:r>
              <a:rPr lang="en-US" b="1" dirty="0"/>
              <a:t>Vectors</a:t>
            </a:r>
            <a:r>
              <a:rPr lang="en-US" dirty="0"/>
              <a:t>: In the transformer model, each word in a sentence is represented by a vector (a series of numbers). The vector for each word is produced by multiplying the word's embedding (its numeric representation) by a weight matrix specific to the key, query, or value.</a:t>
            </a:r>
          </a:p>
          <a:p>
            <a:r>
              <a:rPr lang="en-US" b="1" dirty="0"/>
              <a:t>Key as a Vector</a:t>
            </a:r>
            <a:r>
              <a:rPr lang="en-US" dirty="0"/>
              <a:t>:</a:t>
            </a:r>
          </a:p>
          <a:p>
            <a:pPr lvl="1"/>
            <a:r>
              <a:rPr lang="en-US" dirty="0"/>
              <a:t>For each word, the </a:t>
            </a:r>
            <a:r>
              <a:rPr lang="en-US" b="1" dirty="0"/>
              <a:t>key vector</a:t>
            </a:r>
            <a:r>
              <a:rPr lang="en-US" dirty="0"/>
              <a:t> is created through a learned transformation (a matrix multiplication). This vector acts as a descriptor of the word.</a:t>
            </a:r>
          </a:p>
          <a:p>
            <a:pPr lvl="1"/>
            <a:r>
              <a:rPr lang="en-US" dirty="0"/>
              <a:t>The key vector is used to determine how much attention other words should pay to it. It's a way to represent the word's role or significance in the context of the sentence.</a:t>
            </a:r>
          </a:p>
          <a:p>
            <a:r>
              <a:rPr lang="en-US" b="1" dirty="0"/>
              <a:t>Similarity between Query and Key</a:t>
            </a:r>
            <a:r>
              <a:rPr lang="en-US" dirty="0"/>
              <a:t>:</a:t>
            </a:r>
          </a:p>
          <a:p>
            <a:pPr lvl="1"/>
            <a:r>
              <a:rPr lang="en-US" dirty="0"/>
              <a:t>The self-attention mechanism compares the </a:t>
            </a:r>
            <a:r>
              <a:rPr lang="en-US" b="1" dirty="0"/>
              <a:t>query vector</a:t>
            </a:r>
            <a:r>
              <a:rPr lang="en-US" dirty="0"/>
              <a:t> of one word with the </a:t>
            </a:r>
            <a:r>
              <a:rPr lang="en-US" b="1" dirty="0"/>
              <a:t>key vectors</a:t>
            </a:r>
            <a:r>
              <a:rPr lang="en-US" dirty="0"/>
              <a:t> of all the other words in the sentence.</a:t>
            </a:r>
          </a:p>
          <a:p>
            <a:pPr lvl="1"/>
            <a:r>
              <a:rPr lang="en-US" dirty="0"/>
              <a:t>This comparison is done through a dot product (a mathematical operation that results in a single number), which measures how similar or relevant the words are to each other.</a:t>
            </a:r>
          </a:p>
          <a:p>
            <a:pPr lvl="1"/>
            <a:r>
              <a:rPr lang="en-US" dirty="0"/>
              <a:t>The result of this comparison is used to weigh how much attention the model should place on each word.</a:t>
            </a:r>
          </a:p>
          <a:p>
            <a:r>
              <a:rPr lang="en-US" b="1" dirty="0"/>
              <a:t>Example for "The cat sat on the mat":</a:t>
            </a:r>
          </a:p>
          <a:p>
            <a:r>
              <a:rPr lang="en-US" dirty="0"/>
              <a:t>When the model processes the word "sat" as a query, it compares the </a:t>
            </a:r>
            <a:r>
              <a:rPr lang="en-US" b="1" dirty="0"/>
              <a:t>query vector</a:t>
            </a:r>
            <a:r>
              <a:rPr lang="en-US" dirty="0"/>
              <a:t> for "sat" to the </a:t>
            </a:r>
            <a:r>
              <a:rPr lang="en-US" b="1" dirty="0"/>
              <a:t>key vectors</a:t>
            </a:r>
            <a:r>
              <a:rPr lang="en-US" dirty="0"/>
              <a:t> of all the other words ("the," "cat," "on," etc.). These </a:t>
            </a:r>
            <a:r>
              <a:rPr lang="en-US" b="1" dirty="0"/>
              <a:t>key vectors</a:t>
            </a:r>
            <a:r>
              <a:rPr lang="en-US" dirty="0"/>
              <a:t> represent how each word can contribute to understanding "sat."</a:t>
            </a:r>
          </a:p>
          <a:p>
            <a:r>
              <a:rPr lang="en-US" dirty="0"/>
              <a:t>If the key vector of "cat" has high similarity to the query vector of "sat" (based on their dot product), the model concludes that "cat" is important for understanding "sat" and gives it more attention.</a:t>
            </a:r>
          </a:p>
          <a:p>
            <a:r>
              <a:rPr lang="en-US" dirty="0"/>
              <a:t>So, to summarize:</a:t>
            </a:r>
          </a:p>
          <a:p>
            <a:r>
              <a:rPr lang="en-US" b="1" dirty="0"/>
              <a:t>Key</a:t>
            </a:r>
            <a:r>
              <a:rPr lang="en-US" dirty="0"/>
              <a:t> is a vector (not just a single number) representing the properties of a word.</a:t>
            </a:r>
          </a:p>
          <a:p>
            <a:r>
              <a:rPr lang="en-US" dirty="0"/>
              <a:t>The </a:t>
            </a:r>
            <a:r>
              <a:rPr lang="en-US" b="1" dirty="0"/>
              <a:t>key</a:t>
            </a:r>
            <a:r>
              <a:rPr lang="en-US" dirty="0"/>
              <a:t> is compared with the </a:t>
            </a:r>
            <a:r>
              <a:rPr lang="en-US" b="1" dirty="0"/>
              <a:t>query</a:t>
            </a:r>
            <a:r>
              <a:rPr lang="en-US" dirty="0"/>
              <a:t> to figure out which words should be focused on more heavily in a sentence.</a:t>
            </a:r>
          </a:p>
          <a:p>
            <a:r>
              <a:rPr lang="en-US" dirty="0"/>
              <a:t>Let me know if you need more clarification on this!</a:t>
            </a:r>
          </a:p>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11</a:t>
            </a:fld>
            <a:endParaRPr lang="de-DE"/>
          </a:p>
        </p:txBody>
      </p:sp>
    </p:spTree>
    <p:extLst>
      <p:ext uri="{BB962C8B-B14F-4D97-AF65-F5344CB8AC3E}">
        <p14:creationId xmlns:p14="http://schemas.microsoft.com/office/powerpoint/2010/main" val="341155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20</a:t>
            </a:fld>
            <a:endParaRPr lang="de-DE"/>
          </a:p>
        </p:txBody>
      </p:sp>
    </p:spTree>
    <p:extLst>
      <p:ext uri="{BB962C8B-B14F-4D97-AF65-F5344CB8AC3E}">
        <p14:creationId xmlns:p14="http://schemas.microsoft.com/office/powerpoint/2010/main" val="98259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41</a:t>
            </a:fld>
            <a:endParaRPr lang="de-DE"/>
          </a:p>
        </p:txBody>
      </p:sp>
    </p:spTree>
    <p:extLst>
      <p:ext uri="{BB962C8B-B14F-4D97-AF65-F5344CB8AC3E}">
        <p14:creationId xmlns:p14="http://schemas.microsoft.com/office/powerpoint/2010/main" val="110829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42</a:t>
            </a:fld>
            <a:endParaRPr lang="de-DE"/>
          </a:p>
        </p:txBody>
      </p:sp>
    </p:spTree>
    <p:extLst>
      <p:ext uri="{BB962C8B-B14F-4D97-AF65-F5344CB8AC3E}">
        <p14:creationId xmlns:p14="http://schemas.microsoft.com/office/powerpoint/2010/main" val="3505813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405E4-BED9-B54A-6132-D51E17AB2E6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7B5E244-F139-46E7-2F62-F80AD2E57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FF6B6A6-8649-71D7-C9D6-56D731668D9D}"/>
              </a:ext>
            </a:extLst>
          </p:cNvPr>
          <p:cNvSpPr>
            <a:spLocks noGrp="1"/>
          </p:cNvSpPr>
          <p:nvPr>
            <p:ph type="dt" sz="half" idx="10"/>
          </p:nvPr>
        </p:nvSpPr>
        <p:spPr/>
        <p:txBody>
          <a:bodyPr/>
          <a:lstStyle/>
          <a:p>
            <a:fld id="{8DACD80A-590E-4AA4-86C3-AEF3AF825C31}" type="datetime1">
              <a:rPr lang="en-GB" smtClean="0"/>
              <a:t>16/09/2024</a:t>
            </a:fld>
            <a:endParaRPr lang="de-DE"/>
          </a:p>
        </p:txBody>
      </p:sp>
      <p:sp>
        <p:nvSpPr>
          <p:cNvPr id="5" name="Fußzeilenplatzhalter 4">
            <a:extLst>
              <a:ext uri="{FF2B5EF4-FFF2-40B4-BE49-F238E27FC236}">
                <a16:creationId xmlns:a16="http://schemas.microsoft.com/office/drawing/2014/main" id="{60618F7A-A7FF-D801-BD8A-C679AAE8D4F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3F6382E7-9AE8-60B5-809E-F010D97028D8}"/>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230326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EB78EA-2AE4-FB6B-B7E9-15CAB9AC7BF3}"/>
              </a:ext>
            </a:extLst>
          </p:cNvPr>
          <p:cNvSpPr>
            <a:spLocks noGrp="1"/>
          </p:cNvSpPr>
          <p:nvPr>
            <p:ph type="title"/>
          </p:nvPr>
        </p:nvSpPr>
        <p:spPr/>
        <p:txBody>
          <a:bodyPr/>
          <a:lstStyle/>
          <a:p>
            <a:r>
              <a:rPr lang="de-DE" dirty="0"/>
              <a:t>Mastertitelformat bearbeiten</a:t>
            </a:r>
          </a:p>
        </p:txBody>
      </p:sp>
      <p:sp>
        <p:nvSpPr>
          <p:cNvPr id="3" name="Vertikaler Textplatzhalter 2">
            <a:extLst>
              <a:ext uri="{FF2B5EF4-FFF2-40B4-BE49-F238E27FC236}">
                <a16:creationId xmlns:a16="http://schemas.microsoft.com/office/drawing/2014/main" id="{A4033265-89C5-15E0-8277-AD19DF58EE5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056739-D8A9-88F4-35B4-B1F7620EF993}"/>
              </a:ext>
            </a:extLst>
          </p:cNvPr>
          <p:cNvSpPr>
            <a:spLocks noGrp="1"/>
          </p:cNvSpPr>
          <p:nvPr>
            <p:ph type="dt" sz="half" idx="10"/>
          </p:nvPr>
        </p:nvSpPr>
        <p:spPr/>
        <p:txBody>
          <a:bodyPr/>
          <a:lstStyle/>
          <a:p>
            <a:fld id="{479A00DA-859B-40BD-BBFD-2D6DF0F86AFB}" type="datetime1">
              <a:rPr lang="en-GB" smtClean="0"/>
              <a:t>16/09/2024</a:t>
            </a:fld>
            <a:endParaRPr lang="de-DE"/>
          </a:p>
        </p:txBody>
      </p:sp>
      <p:sp>
        <p:nvSpPr>
          <p:cNvPr id="5" name="Fußzeilenplatzhalter 4">
            <a:extLst>
              <a:ext uri="{FF2B5EF4-FFF2-40B4-BE49-F238E27FC236}">
                <a16:creationId xmlns:a16="http://schemas.microsoft.com/office/drawing/2014/main" id="{2CB29853-B37F-FCDD-36EB-815C5889C952}"/>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03A92E7D-FC4A-7F60-4F00-82BDFEF3E64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0837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1B013CC-EDF3-EA08-9A00-5B5CB85D7FB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E31719A-FE76-C43A-D32B-0A89BE48FCB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F3AB3E-8FF1-2324-BE65-234ECE51F3E7}"/>
              </a:ext>
            </a:extLst>
          </p:cNvPr>
          <p:cNvSpPr>
            <a:spLocks noGrp="1"/>
          </p:cNvSpPr>
          <p:nvPr>
            <p:ph type="dt" sz="half" idx="10"/>
          </p:nvPr>
        </p:nvSpPr>
        <p:spPr/>
        <p:txBody>
          <a:bodyPr/>
          <a:lstStyle/>
          <a:p>
            <a:fld id="{C5B6C241-01EE-409B-A069-41C0373D365C}" type="datetime1">
              <a:rPr lang="en-GB" smtClean="0"/>
              <a:t>16/09/2024</a:t>
            </a:fld>
            <a:endParaRPr lang="de-DE"/>
          </a:p>
        </p:txBody>
      </p:sp>
      <p:sp>
        <p:nvSpPr>
          <p:cNvPr id="5" name="Fußzeilenplatzhalter 4">
            <a:extLst>
              <a:ext uri="{FF2B5EF4-FFF2-40B4-BE49-F238E27FC236}">
                <a16:creationId xmlns:a16="http://schemas.microsoft.com/office/drawing/2014/main" id="{DE4EE201-2DF3-D130-2FC8-080C5109F2D6}"/>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FC4005AD-A89D-2118-5229-D3591E36AE0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9547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ny Questions">
    <p:spTree>
      <p:nvGrpSpPr>
        <p:cNvPr id="1" name=""/>
        <p:cNvGrpSpPr/>
        <p:nvPr/>
      </p:nvGrpSpPr>
      <p:grpSpPr>
        <a:xfrm>
          <a:off x="0" y="0"/>
          <a:ext cx="0" cy="0"/>
          <a:chOff x="0" y="0"/>
          <a:chExt cx="0" cy="0"/>
        </a:xfrm>
      </p:grpSpPr>
      <p:pic>
        <p:nvPicPr>
          <p:cNvPr id="4" name="Picture 3" descr="A picture containing text, electronics, vector graphics&#10;&#10;Description automatically generated">
            <a:extLst>
              <a:ext uri="{FF2B5EF4-FFF2-40B4-BE49-F238E27FC236}">
                <a16:creationId xmlns:a16="http://schemas.microsoft.com/office/drawing/2014/main" id="{8F318DEC-3B86-81C6-11FE-D969BDE136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42" y="0"/>
            <a:ext cx="12348143" cy="6858000"/>
          </a:xfrm>
          <a:prstGeom prst="rect">
            <a:avLst/>
          </a:prstGeom>
        </p:spPr>
      </p:pic>
      <p:sp>
        <p:nvSpPr>
          <p:cNvPr id="11" name="Shape 11"/>
          <p:cNvSpPr>
            <a:spLocks noGrp="1"/>
          </p:cNvSpPr>
          <p:nvPr>
            <p:ph type="title" hasCustomPrompt="1"/>
          </p:nvPr>
        </p:nvSpPr>
        <p:spPr>
          <a:xfrm>
            <a:off x="1524001" y="1122363"/>
            <a:ext cx="9144000" cy="2387601"/>
          </a:xfrm>
          <a:prstGeom prst="rect">
            <a:avLst/>
          </a:prstGeom>
        </p:spPr>
        <p:txBody>
          <a:bodyPr anchor="b"/>
          <a:lstStyle>
            <a:lvl1pPr algn="ctr">
              <a:defRPr kumimoji="0" sz="3599" b="1" i="0" u="none" strike="noStrike" cap="none" spc="0" normalizeH="0" baseline="0">
                <a:ln>
                  <a:noFill/>
                </a:ln>
                <a:solidFill>
                  <a:srgbClr val="FFFFFF"/>
                </a:solidFill>
                <a:effectLst/>
                <a:uFillTx/>
                <a:latin typeface="+mj-lt"/>
                <a:ea typeface="+mj-ea"/>
                <a:cs typeface="+mj-cs"/>
                <a:sym typeface="Helvetica"/>
              </a:defRPr>
            </a:lvl1pPr>
          </a:lstStyle>
          <a:p>
            <a:r>
              <a:rPr lang="en-US"/>
              <a:t>ANY QUESTIONS?</a:t>
            </a:r>
          </a:p>
        </p:txBody>
      </p:sp>
      <p:pic>
        <p:nvPicPr>
          <p:cNvPr id="2" name="Picture 1" descr="Logo&#10;&#10;Description automatically generated">
            <a:extLst>
              <a:ext uri="{FF2B5EF4-FFF2-40B4-BE49-F238E27FC236}">
                <a16:creationId xmlns:a16="http://schemas.microsoft.com/office/drawing/2014/main" id="{CA6D8591-1CF5-3BE4-379D-A2C4DB989F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4852" y="4954119"/>
            <a:ext cx="4408097" cy="1356054"/>
          </a:xfrm>
          <a:prstGeom prst="rect">
            <a:avLst/>
          </a:prstGeom>
        </p:spPr>
      </p:pic>
      <p:sp>
        <p:nvSpPr>
          <p:cNvPr id="13" name="Shape 13"/>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674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Tree>
    <p:extLst>
      <p:ext uri="{BB962C8B-B14F-4D97-AF65-F5344CB8AC3E}">
        <p14:creationId xmlns:p14="http://schemas.microsoft.com/office/powerpoint/2010/main" val="386339723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2">
            <a:extLst>
              <a:ext uri="{FF2B5EF4-FFF2-40B4-BE49-F238E27FC236}">
                <a16:creationId xmlns:a16="http://schemas.microsoft.com/office/drawing/2014/main" id="{5BB18E90-07A7-2DF8-155F-AE0883F02550}"/>
              </a:ext>
            </a:extLst>
          </p:cNvPr>
          <p:cNvSpPr>
            <a:spLocks noGrp="1"/>
          </p:cNvSpPr>
          <p:nvPr>
            <p:ph idx="14"/>
          </p:nvPr>
        </p:nvSpPr>
        <p:spPr>
          <a:xfrm>
            <a:off x="8227296" y="1179553"/>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9325481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FC535F-1CA8-BBAE-7898-FD350CD591B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63479BF-6EE3-EA1F-19EE-E56AABFCDCA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8E95E5-CA89-6317-59F1-B7B67574126A}"/>
              </a:ext>
            </a:extLst>
          </p:cNvPr>
          <p:cNvSpPr>
            <a:spLocks noGrp="1"/>
          </p:cNvSpPr>
          <p:nvPr>
            <p:ph type="dt" sz="half" idx="10"/>
          </p:nvPr>
        </p:nvSpPr>
        <p:spPr/>
        <p:txBody>
          <a:bodyPr/>
          <a:lstStyle/>
          <a:p>
            <a:fld id="{21958EF4-F5CE-4FDA-812E-B80929FECF35}" type="datetime1">
              <a:rPr lang="en-GB" smtClean="0"/>
              <a:t>16/09/2024</a:t>
            </a:fld>
            <a:endParaRPr lang="de-DE"/>
          </a:p>
        </p:txBody>
      </p:sp>
      <p:sp>
        <p:nvSpPr>
          <p:cNvPr id="5" name="Fußzeilenplatzhalter 4">
            <a:extLst>
              <a:ext uri="{FF2B5EF4-FFF2-40B4-BE49-F238E27FC236}">
                <a16:creationId xmlns:a16="http://schemas.microsoft.com/office/drawing/2014/main" id="{7909DE1A-8399-D4CD-003E-355E12FEA32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6B15F6DB-68D3-300A-7336-712A16E11E5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2563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CEE509-58AF-79D7-2281-E55720C1B8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2613DC2-746A-70B1-C078-864D157E74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E75D5D-6E83-F644-A786-3C41DFF30FE2}"/>
              </a:ext>
            </a:extLst>
          </p:cNvPr>
          <p:cNvSpPr>
            <a:spLocks noGrp="1"/>
          </p:cNvSpPr>
          <p:nvPr>
            <p:ph type="dt" sz="half" idx="10"/>
          </p:nvPr>
        </p:nvSpPr>
        <p:spPr/>
        <p:txBody>
          <a:bodyPr/>
          <a:lstStyle/>
          <a:p>
            <a:fld id="{A94338C6-CACA-4D37-B224-5E614B026058}" type="datetime1">
              <a:rPr lang="en-GB" smtClean="0"/>
              <a:t>16/09/2024</a:t>
            </a:fld>
            <a:endParaRPr lang="de-DE"/>
          </a:p>
        </p:txBody>
      </p:sp>
      <p:sp>
        <p:nvSpPr>
          <p:cNvPr id="5" name="Fußzeilenplatzhalter 4">
            <a:extLst>
              <a:ext uri="{FF2B5EF4-FFF2-40B4-BE49-F238E27FC236}">
                <a16:creationId xmlns:a16="http://schemas.microsoft.com/office/drawing/2014/main" id="{24D05008-4E49-BE5D-C1C6-95A41641B41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D4E1F3B9-BE6A-C0FB-3859-747276E1D99C}"/>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07931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68E41-2BC2-33E1-BCB8-FCD8D1E0015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52EE626-5709-908E-3E3F-5EE9664C862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926C32-134D-1A6B-F091-B4BF4477F5A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CC8BAFE-DE14-9BDB-0C3E-F30DC9B7E90B}"/>
              </a:ext>
            </a:extLst>
          </p:cNvPr>
          <p:cNvSpPr>
            <a:spLocks noGrp="1"/>
          </p:cNvSpPr>
          <p:nvPr>
            <p:ph type="dt" sz="half" idx="10"/>
          </p:nvPr>
        </p:nvSpPr>
        <p:spPr/>
        <p:txBody>
          <a:bodyPr/>
          <a:lstStyle/>
          <a:p>
            <a:fld id="{DD4FEDE3-C6EA-492B-B681-117A2CE427E4}" type="datetime1">
              <a:rPr lang="en-GB" smtClean="0"/>
              <a:t>16/09/2024</a:t>
            </a:fld>
            <a:endParaRPr lang="de-DE"/>
          </a:p>
        </p:txBody>
      </p:sp>
      <p:sp>
        <p:nvSpPr>
          <p:cNvPr id="6" name="Fußzeilenplatzhalter 5">
            <a:extLst>
              <a:ext uri="{FF2B5EF4-FFF2-40B4-BE49-F238E27FC236}">
                <a16:creationId xmlns:a16="http://schemas.microsoft.com/office/drawing/2014/main" id="{0931DDF6-8D23-4ED1-615C-99574508DF20}"/>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788D87-3C41-F35A-02D6-944D03BA6151}"/>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2166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2ED-DE28-4C85-6BAB-F2FEB3C71BE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EF78BED-3CD6-9C59-70C2-FC84019504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51121A3-453F-5F09-AC1A-EB931CAC6DD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7EC4DFF-952F-D510-43AA-3F0E84BB0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D20EFA1-8B13-C57F-BA07-EB3382F9E7A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B9F7C21-D287-8BA3-CC5A-0303AF460592}"/>
              </a:ext>
            </a:extLst>
          </p:cNvPr>
          <p:cNvSpPr>
            <a:spLocks noGrp="1"/>
          </p:cNvSpPr>
          <p:nvPr>
            <p:ph type="dt" sz="half" idx="10"/>
          </p:nvPr>
        </p:nvSpPr>
        <p:spPr/>
        <p:txBody>
          <a:bodyPr/>
          <a:lstStyle/>
          <a:p>
            <a:fld id="{31F7AA28-2CDE-4C02-911F-6F46A8A78FC2}" type="datetime1">
              <a:rPr lang="en-GB" smtClean="0"/>
              <a:t>16/09/2024</a:t>
            </a:fld>
            <a:endParaRPr lang="de-DE"/>
          </a:p>
        </p:txBody>
      </p:sp>
      <p:sp>
        <p:nvSpPr>
          <p:cNvPr id="8" name="Fußzeilenplatzhalter 7">
            <a:extLst>
              <a:ext uri="{FF2B5EF4-FFF2-40B4-BE49-F238E27FC236}">
                <a16:creationId xmlns:a16="http://schemas.microsoft.com/office/drawing/2014/main" id="{74206225-560B-1396-3A84-FD8C2F026DE5}"/>
              </a:ext>
            </a:extLst>
          </p:cNvPr>
          <p:cNvSpPr>
            <a:spLocks noGrp="1"/>
          </p:cNvSpPr>
          <p:nvPr>
            <p:ph type="ftr" sz="quarter" idx="11"/>
          </p:nvPr>
        </p:nvSpPr>
        <p:spPr/>
        <p:txBody>
          <a:bodyPr/>
          <a:lstStyle/>
          <a:p>
            <a:r>
              <a:rPr lang="sv-SE"/>
              <a:t>2024 – Roland Potthast, Stefanie Hollborn, Jan Keller</a:t>
            </a:r>
            <a:endParaRPr lang="de-DE"/>
          </a:p>
        </p:txBody>
      </p:sp>
      <p:sp>
        <p:nvSpPr>
          <p:cNvPr id="9" name="Foliennummernplatzhalter 8">
            <a:extLst>
              <a:ext uri="{FF2B5EF4-FFF2-40B4-BE49-F238E27FC236}">
                <a16:creationId xmlns:a16="http://schemas.microsoft.com/office/drawing/2014/main" id="{1AAA1822-DBE9-C46F-9150-BDC7488C1F0F}"/>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59134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AB4AE-1903-E5BA-0B2A-E255DA5A1C4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74708F3-25BE-5DA8-E4B7-C3B8D9E3E387}"/>
              </a:ext>
            </a:extLst>
          </p:cNvPr>
          <p:cNvSpPr>
            <a:spLocks noGrp="1"/>
          </p:cNvSpPr>
          <p:nvPr>
            <p:ph type="dt" sz="half" idx="10"/>
          </p:nvPr>
        </p:nvSpPr>
        <p:spPr/>
        <p:txBody>
          <a:bodyPr/>
          <a:lstStyle/>
          <a:p>
            <a:fld id="{16E47744-AFE0-4686-B488-E6D240914A05}" type="datetime1">
              <a:rPr lang="en-GB" smtClean="0"/>
              <a:t>16/09/2024</a:t>
            </a:fld>
            <a:endParaRPr lang="de-DE"/>
          </a:p>
        </p:txBody>
      </p:sp>
      <p:sp>
        <p:nvSpPr>
          <p:cNvPr id="4" name="Fußzeilenplatzhalter 3">
            <a:extLst>
              <a:ext uri="{FF2B5EF4-FFF2-40B4-BE49-F238E27FC236}">
                <a16:creationId xmlns:a16="http://schemas.microsoft.com/office/drawing/2014/main" id="{7663C8A1-EE05-4418-1EFE-E0E9B983D388}"/>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0312D053-93A3-C359-3170-3DE68AFBA6F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75799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DE7F94-D959-9AD2-3128-E6457CA2907B}"/>
              </a:ext>
            </a:extLst>
          </p:cNvPr>
          <p:cNvSpPr>
            <a:spLocks noGrp="1"/>
          </p:cNvSpPr>
          <p:nvPr>
            <p:ph type="dt" sz="half" idx="10"/>
          </p:nvPr>
        </p:nvSpPr>
        <p:spPr/>
        <p:txBody>
          <a:bodyPr/>
          <a:lstStyle/>
          <a:p>
            <a:fld id="{1DCA48D8-2C30-4C45-A4FC-0AE109547CA6}" type="datetime1">
              <a:rPr lang="en-GB" smtClean="0"/>
              <a:t>16/09/2024</a:t>
            </a:fld>
            <a:endParaRPr lang="de-DE"/>
          </a:p>
        </p:txBody>
      </p:sp>
      <p:sp>
        <p:nvSpPr>
          <p:cNvPr id="3" name="Fußzeilenplatzhalter 2">
            <a:extLst>
              <a:ext uri="{FF2B5EF4-FFF2-40B4-BE49-F238E27FC236}">
                <a16:creationId xmlns:a16="http://schemas.microsoft.com/office/drawing/2014/main" id="{E32EE75B-630B-E5FA-C1E9-A9D6F78231C1}"/>
              </a:ext>
            </a:extLst>
          </p:cNvPr>
          <p:cNvSpPr>
            <a:spLocks noGrp="1"/>
          </p:cNvSpPr>
          <p:nvPr>
            <p:ph type="ftr" sz="quarter" idx="11"/>
          </p:nvPr>
        </p:nvSpPr>
        <p:spPr/>
        <p:txBody>
          <a:bodyPr/>
          <a:lstStyle/>
          <a:p>
            <a:r>
              <a:rPr lang="sv-SE"/>
              <a:t>2024 – Roland Potthast, Stefanie Hollborn, Jan Keller</a:t>
            </a:r>
            <a:endParaRPr lang="de-DE"/>
          </a:p>
        </p:txBody>
      </p:sp>
      <p:sp>
        <p:nvSpPr>
          <p:cNvPr id="4" name="Foliennummernplatzhalter 3">
            <a:extLst>
              <a:ext uri="{FF2B5EF4-FFF2-40B4-BE49-F238E27FC236}">
                <a16:creationId xmlns:a16="http://schemas.microsoft.com/office/drawing/2014/main" id="{CEB32A72-66E7-CC35-F80D-1A5477C1C863}"/>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8491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52A71-662B-362F-9AFC-CECC75E098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819DEA3-7F63-A4AE-36B4-6FCCB6784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5DC1750-0B65-7656-A8A7-F8154FACB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130A9BB-CECE-D77B-ECC2-098265E15976}"/>
              </a:ext>
            </a:extLst>
          </p:cNvPr>
          <p:cNvSpPr>
            <a:spLocks noGrp="1"/>
          </p:cNvSpPr>
          <p:nvPr>
            <p:ph type="dt" sz="half" idx="10"/>
          </p:nvPr>
        </p:nvSpPr>
        <p:spPr/>
        <p:txBody>
          <a:bodyPr/>
          <a:lstStyle/>
          <a:p>
            <a:fld id="{5796381F-57B7-48AB-AE1D-335EB5ED5E98}" type="datetime1">
              <a:rPr lang="en-GB" smtClean="0"/>
              <a:t>16/09/2024</a:t>
            </a:fld>
            <a:endParaRPr lang="de-DE"/>
          </a:p>
        </p:txBody>
      </p:sp>
      <p:sp>
        <p:nvSpPr>
          <p:cNvPr id="6" name="Fußzeilenplatzhalter 5">
            <a:extLst>
              <a:ext uri="{FF2B5EF4-FFF2-40B4-BE49-F238E27FC236}">
                <a16:creationId xmlns:a16="http://schemas.microsoft.com/office/drawing/2014/main" id="{3C3AE533-AE1A-1071-689F-4059D328A93B}"/>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CDDFA5-6762-1496-4D5D-1EE44ECAE43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405085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210FB-4AC3-C7DA-B0F5-5EFCDD6A81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6ECB6CA-F315-2EC7-1ECA-AD84BC46E0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F4E55A33-4059-1A7E-1F0C-8879EB94B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6E181D3-6ED1-8187-82A9-959315623C94}"/>
              </a:ext>
            </a:extLst>
          </p:cNvPr>
          <p:cNvSpPr>
            <a:spLocks noGrp="1"/>
          </p:cNvSpPr>
          <p:nvPr>
            <p:ph type="dt" sz="half" idx="10"/>
          </p:nvPr>
        </p:nvSpPr>
        <p:spPr/>
        <p:txBody>
          <a:bodyPr/>
          <a:lstStyle/>
          <a:p>
            <a:fld id="{683077AE-6DFC-4A48-B3A0-4B7B933FB302}" type="datetime1">
              <a:rPr lang="en-GB" smtClean="0"/>
              <a:t>16/09/2024</a:t>
            </a:fld>
            <a:endParaRPr lang="de-DE"/>
          </a:p>
        </p:txBody>
      </p:sp>
      <p:sp>
        <p:nvSpPr>
          <p:cNvPr id="6" name="Fußzeilenplatzhalter 5">
            <a:extLst>
              <a:ext uri="{FF2B5EF4-FFF2-40B4-BE49-F238E27FC236}">
                <a16:creationId xmlns:a16="http://schemas.microsoft.com/office/drawing/2014/main" id="{B4BA95F3-8945-F9DE-A334-43958F87D39C}"/>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EB98304-03B3-F288-DC4F-5141C62BE49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0797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5704B9E-D434-F2B6-83EF-88DC4097B417}"/>
              </a:ext>
            </a:extLst>
          </p:cNvPr>
          <p:cNvSpPr>
            <a:spLocks noGrp="1"/>
          </p:cNvSpPr>
          <p:nvPr>
            <p:ph type="title"/>
          </p:nvPr>
        </p:nvSpPr>
        <p:spPr>
          <a:xfrm>
            <a:off x="838200" y="365125"/>
            <a:ext cx="10515600" cy="720725"/>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49B5EA8E-0CDD-3BE8-12CD-E08E0E19E928}"/>
              </a:ext>
            </a:extLst>
          </p:cNvPr>
          <p:cNvSpPr>
            <a:spLocks noGrp="1"/>
          </p:cNvSpPr>
          <p:nvPr>
            <p:ph type="body"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E97D3D9-9760-9408-790B-AEC7A6808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5764F-803D-43BA-8E40-D098BE5EBFFD}" type="datetime1">
              <a:rPr lang="en-GB" smtClean="0"/>
              <a:t>16/09/2024</a:t>
            </a:fld>
            <a:endParaRPr lang="de-DE"/>
          </a:p>
        </p:txBody>
      </p:sp>
      <p:sp>
        <p:nvSpPr>
          <p:cNvPr id="5" name="Fußzeilenplatzhalter 4">
            <a:extLst>
              <a:ext uri="{FF2B5EF4-FFF2-40B4-BE49-F238E27FC236}">
                <a16:creationId xmlns:a16="http://schemas.microsoft.com/office/drawing/2014/main" id="{E301DB59-29FD-03E4-218F-AAC1C1288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C7795AFA-CC42-5162-DC71-80E113F6B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AA53B9-472A-452D-85DC-3848F0CED037}" type="slidenum">
              <a:rPr lang="de-DE" smtClean="0"/>
              <a:t>‹Nr.›</a:t>
            </a:fld>
            <a:endParaRPr lang="de-DE"/>
          </a:p>
        </p:txBody>
      </p:sp>
    </p:spTree>
    <p:extLst>
      <p:ext uri="{BB962C8B-B14F-4D97-AF65-F5344CB8AC3E}">
        <p14:creationId xmlns:p14="http://schemas.microsoft.com/office/powerpoint/2010/main" val="3633589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python.org/downloads/" TargetMode="Externa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scm.com/download/win"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29295-4E9F-47C5-B812-050EEA09AB15}"/>
              </a:ext>
            </a:extLst>
          </p:cNvPr>
          <p:cNvSpPr txBox="1">
            <a:spLocks noGrp="1"/>
          </p:cNvSpPr>
          <p:nvPr>
            <p:ph type="title"/>
          </p:nvPr>
        </p:nvSpPr>
        <p:spPr>
          <a:xfrm>
            <a:off x="1524160" y="770671"/>
            <a:ext cx="9143680" cy="684275"/>
          </a:xfrm>
        </p:spPr>
        <p:txBody>
          <a:bodyPr vert="horz"/>
          <a:lstStyle/>
          <a:p>
            <a:pPr lvl="0"/>
            <a:r>
              <a:rPr lang="en-US" i="1" dirty="0">
                <a:solidFill>
                  <a:schemeClr val="tx1"/>
                </a:solidFill>
                <a:highlight>
                  <a:srgbClr val="FFFF00"/>
                </a:highlight>
              </a:rPr>
              <a:t>AI Intro Basics #1</a:t>
            </a:r>
            <a:endParaRPr lang="en-US" i="1" dirty="0"/>
          </a:p>
        </p:txBody>
      </p:sp>
      <p:sp>
        <p:nvSpPr>
          <p:cNvPr id="3" name="Untertitel 2">
            <a:extLst>
              <a:ext uri="{FF2B5EF4-FFF2-40B4-BE49-F238E27FC236}">
                <a16:creationId xmlns:a16="http://schemas.microsoft.com/office/drawing/2014/main" id="{8D9C05E5-5E89-4A2E-9DE7-66B5664A1681}"/>
              </a:ext>
            </a:extLst>
          </p:cNvPr>
          <p:cNvSpPr txBox="1">
            <a:spLocks noGrp="1"/>
          </p:cNvSpPr>
          <p:nvPr>
            <p:ph type="subTitle" idx="4294967295"/>
          </p:nvPr>
        </p:nvSpPr>
        <p:spPr>
          <a:xfrm>
            <a:off x="955550" y="1813975"/>
            <a:ext cx="10280900" cy="3230050"/>
          </a:xfrm>
        </p:spPr>
        <p:txBody>
          <a:bodyPr vert="horz" anchor="ctr">
            <a:normAutofit/>
          </a:bodyPr>
          <a:lstStyle/>
          <a:p>
            <a:pPr marL="0" indent="0" algn="ctr">
              <a:buNone/>
            </a:pPr>
            <a:r>
              <a:rPr lang="en-US" sz="5321" b="1" dirty="0"/>
              <a:t>Neural Networks, </a:t>
            </a:r>
            <a:br>
              <a:rPr lang="en-US" sz="5321" b="1" dirty="0"/>
            </a:br>
            <a:r>
              <a:rPr lang="en-US" sz="5321" b="1" dirty="0"/>
              <a:t>Work Environment and </a:t>
            </a:r>
            <a:br>
              <a:rPr lang="en-US" sz="5321" b="1" dirty="0"/>
            </a:br>
            <a:r>
              <a:rPr lang="en-US" sz="5321" b="1" dirty="0"/>
              <a:t>a First Example</a:t>
            </a:r>
            <a:br>
              <a:rPr lang="en-US" sz="5321" b="1" dirty="0"/>
            </a:br>
            <a:endParaRPr lang="en-US" dirty="0"/>
          </a:p>
          <a:p>
            <a:pPr marL="0" indent="0" algn="ctr">
              <a:buNone/>
            </a:pPr>
            <a:r>
              <a:rPr lang="en-US" dirty="0">
                <a:latin typeface="+mj-lt"/>
                <a:ea typeface="ADLaM Display" panose="020F0502020204030204" pitchFamily="2" charset="0"/>
                <a:cs typeface="ADLaM Display" panose="020F0502020204030204" pitchFamily="2" charset="0"/>
              </a:rPr>
              <a:t>Roland Potthast, Stefanie Hollborn and Jan Keller</a:t>
            </a:r>
          </a:p>
        </p:txBody>
      </p:sp>
      <p:sp>
        <p:nvSpPr>
          <p:cNvPr id="5" name="Foliennummernplatzhalter 4">
            <a:extLst>
              <a:ext uri="{FF2B5EF4-FFF2-40B4-BE49-F238E27FC236}">
                <a16:creationId xmlns:a16="http://schemas.microsoft.com/office/drawing/2014/main" id="{6759965C-8512-8F2B-D855-02D45E2316A9}"/>
              </a:ext>
            </a:extLst>
          </p:cNvPr>
          <p:cNvSpPr>
            <a:spLocks noGrp="1"/>
          </p:cNvSpPr>
          <p:nvPr>
            <p:ph type="sldNum" sz="quarter" idx="2"/>
          </p:nvPr>
        </p:nvSpPr>
        <p:spPr/>
        <p:txBody>
          <a:bodyPr/>
          <a:lstStyle/>
          <a:p>
            <a:fld id="{86CB4B4D-7CA3-9044-876B-883B54F8677D}" type="slidenum">
              <a:rPr lang="de-DE" smtClean="0"/>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2/2</a:t>
            </a:r>
            <a:endParaRPr lang="de-DE" dirty="0"/>
          </a:p>
        </p:txBody>
      </p:sp>
      <p:sp>
        <p:nvSpPr>
          <p:cNvPr id="6" name="Inhaltsplatzhalter 5">
            <a:extLst>
              <a:ext uri="{FF2B5EF4-FFF2-40B4-BE49-F238E27FC236}">
                <a16:creationId xmlns:a16="http://schemas.microsoft.com/office/drawing/2014/main" id="{C7BC10B6-7804-DC94-80BE-A1FF40BFB7AE}"/>
              </a:ext>
            </a:extLst>
          </p:cNvPr>
          <p:cNvSpPr>
            <a:spLocks noGrp="1"/>
          </p:cNvSpPr>
          <p:nvPr>
            <p:ph idx="1"/>
          </p:nvPr>
        </p:nvSpPr>
        <p:spPr>
          <a:xfrm>
            <a:off x="748145" y="1126733"/>
            <a:ext cx="3556003" cy="5105740"/>
          </a:xfrm>
        </p:spPr>
        <p:txBody>
          <a:bodyPr>
            <a:normAutofit fontScale="85000" lnSpcReduction="10000"/>
          </a:bodyPr>
          <a:lstStyle/>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In graph-based models using an encoder, processor, and decoder,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encoder</a:t>
            </a:r>
            <a:r>
              <a:rPr kumimoji="0" lang="en-GB" altLang="de-DE" sz="1600" b="0" i="0" u="none" strike="noStrike" cap="none" normalizeH="0" baseline="0" dirty="0">
                <a:ln>
                  <a:noFill/>
                </a:ln>
                <a:solidFill>
                  <a:schemeClr val="tx1"/>
                </a:solidFill>
                <a:effectLst/>
                <a:latin typeface="Arial" panose="020B0604020202020204" pitchFamily="34" charset="0"/>
              </a:rPr>
              <a:t> transforms raw graph data, such as node features and edge connections, into an initial set of embeddings that represent the graph's structure and features.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processor</a:t>
            </a:r>
            <a:r>
              <a:rPr kumimoji="0" lang="en-GB" altLang="de-DE" sz="1600" b="0" i="0" u="none" strike="noStrike" cap="none" normalizeH="0" baseline="0" dirty="0">
                <a:ln>
                  <a:noFill/>
                </a:ln>
                <a:solidFill>
                  <a:schemeClr val="tx1"/>
                </a:solidFill>
                <a:effectLst/>
                <a:latin typeface="Arial" panose="020B0604020202020204" pitchFamily="34" charset="0"/>
              </a:rPr>
              <a:t> (often a Graph Neural Network) then iteratively updates these embeddings by passing messages between connected nodes, refining their representations based on neighbouring nodes and edges.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After processing,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decoder</a:t>
            </a:r>
            <a:r>
              <a:rPr kumimoji="0" lang="en-GB" altLang="de-DE" sz="1600" b="0" i="0" u="none" strike="noStrike" cap="none" normalizeH="0" baseline="0" dirty="0">
                <a:ln>
                  <a:noFill/>
                </a:ln>
                <a:solidFill>
                  <a:schemeClr val="tx1"/>
                </a:solidFill>
                <a:effectLst/>
                <a:latin typeface="Arial" panose="020B0604020202020204" pitchFamily="34" charset="0"/>
              </a:rPr>
              <a:t> takes the updated embeddings and generates a final output, which could be a prediction about node classification, edge prediction, or a graph-level task. This framework is widely used in applications like molecular property prediction, knowledge graphs, and social network analysis.</a:t>
            </a:r>
          </a:p>
          <a:p>
            <a:pPr marL="0" indent="0">
              <a:buNone/>
            </a:pPr>
            <a:endParaRPr lang="de-DE" sz="11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10</a:t>
            </a:fld>
            <a:endParaRPr lang="fr-BE"/>
          </a:p>
        </p:txBody>
      </p:sp>
      <p:sp>
        <p:nvSpPr>
          <p:cNvPr id="10" name="Inhaltsplatzhalter 9">
            <a:extLst>
              <a:ext uri="{FF2B5EF4-FFF2-40B4-BE49-F238E27FC236}">
                <a16:creationId xmlns:a16="http://schemas.microsoft.com/office/drawing/2014/main" id="{21D861F8-FBA0-D748-347D-33AEDD99D137}"/>
              </a:ext>
            </a:extLst>
          </p:cNvPr>
          <p:cNvSpPr>
            <a:spLocks noGrp="1"/>
          </p:cNvSpPr>
          <p:nvPr>
            <p:ph idx="13"/>
          </p:nvPr>
        </p:nvSpPr>
        <p:spPr>
          <a:xfrm>
            <a:off x="4532748" y="1171575"/>
            <a:ext cx="7160390" cy="1525443"/>
          </a:xfrm>
        </p:spPr>
        <p:txBody>
          <a:bodyPr>
            <a:normAutofit/>
          </a:bodyPr>
          <a:lstStyle/>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To learn more about Graph Neural Networks (GNNs), it’s helpful to start by understanding </a:t>
            </a:r>
            <a:r>
              <a:rPr kumimoji="0" lang="en-GB" altLang="de-DE" sz="1400" i="0" u="none" strike="noStrike" cap="none" normalizeH="0" baseline="0" dirty="0">
                <a:ln>
                  <a:noFill/>
                </a:ln>
                <a:solidFill>
                  <a:schemeClr val="tx1"/>
                </a:solidFill>
                <a:effectLst/>
                <a:latin typeface="Arial" panose="020B0604020202020204" pitchFamily="34" charset="0"/>
              </a:rPr>
              <a:t>how</a:t>
            </a:r>
            <a:r>
              <a:rPr kumimoji="0" lang="en-GB" altLang="de-DE" sz="1400" b="1" i="0" u="none" strike="noStrike" cap="none" normalizeH="0" baseline="0" dirty="0">
                <a:ln>
                  <a:noFill/>
                </a:ln>
                <a:solidFill>
                  <a:schemeClr val="tx1"/>
                </a:solidFill>
                <a:effectLst/>
                <a:latin typeface="Arial" panose="020B0604020202020204" pitchFamily="34" charset="0"/>
              </a:rPr>
              <a:t> </a:t>
            </a:r>
            <a:r>
              <a:rPr kumimoji="0" lang="en-GB" altLang="de-DE" sz="1400" b="1" i="0" u="none" strike="noStrike" cap="none" normalizeH="0" baseline="0" dirty="0">
                <a:ln>
                  <a:noFill/>
                </a:ln>
                <a:solidFill>
                  <a:schemeClr val="tx1"/>
                </a:solidFill>
                <a:effectLst/>
                <a:highlight>
                  <a:srgbClr val="FFFF00"/>
                </a:highlight>
                <a:latin typeface="Arial" panose="020B0604020202020204" pitchFamily="34" charset="0"/>
              </a:rPr>
              <a:t>message passing</a:t>
            </a:r>
            <a:r>
              <a:rPr kumimoji="0" lang="en-GB" altLang="de-DE" sz="1400" b="0" i="0" u="none" strike="noStrike" cap="none" normalizeH="0" baseline="0" dirty="0">
                <a:ln>
                  <a:noFill/>
                </a:ln>
                <a:solidFill>
                  <a:schemeClr val="tx1"/>
                </a:solidFill>
                <a:effectLst/>
                <a:latin typeface="Arial" panose="020B0604020202020204" pitchFamily="34" charset="0"/>
              </a:rPr>
              <a:t> works between nodes, where information is shared across connected nodes in the graph. </a:t>
            </a:r>
          </a:p>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You should also explore </a:t>
            </a:r>
            <a:r>
              <a:rPr kumimoji="0" lang="en-GB" altLang="de-DE" sz="1400" b="1" i="0" u="none" strike="noStrike" cap="none" normalizeH="0" baseline="0" dirty="0">
                <a:ln>
                  <a:noFill/>
                </a:ln>
                <a:solidFill>
                  <a:schemeClr val="tx1"/>
                </a:solidFill>
                <a:effectLst/>
                <a:latin typeface="Arial" panose="020B0604020202020204" pitchFamily="34" charset="0"/>
              </a:rPr>
              <a:t>basic GNN applications</a:t>
            </a:r>
            <a:r>
              <a:rPr kumimoji="0" lang="en-GB" altLang="de-DE" sz="1400" b="0" i="0" u="none" strike="noStrike" cap="none" normalizeH="0" baseline="0" dirty="0">
                <a:ln>
                  <a:noFill/>
                </a:ln>
                <a:solidFill>
                  <a:schemeClr val="tx1"/>
                </a:solidFill>
                <a:effectLst/>
                <a:latin typeface="Arial" panose="020B0604020202020204" pitchFamily="34" charset="0"/>
              </a:rPr>
              <a:t>, like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node classification</a:t>
            </a:r>
            <a:r>
              <a:rPr kumimoji="0" lang="en-GB" altLang="de-DE" sz="1400" b="0" i="0" u="none" strike="noStrike" cap="none" normalizeH="0" baseline="0" dirty="0">
                <a:ln>
                  <a:noFill/>
                </a:ln>
                <a:solidFill>
                  <a:schemeClr val="tx1"/>
                </a:solidFill>
                <a:effectLst/>
                <a:latin typeface="Arial" panose="020B0604020202020204" pitchFamily="34" charset="0"/>
              </a:rPr>
              <a:t> and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link prediction</a:t>
            </a:r>
            <a:r>
              <a:rPr kumimoji="0" lang="en-GB" altLang="de-DE" sz="1400" b="0" i="0" u="none" strike="noStrike" cap="none" normalizeH="0" baseline="0" dirty="0">
                <a:ln>
                  <a:noFill/>
                </a:ln>
                <a:solidFill>
                  <a:schemeClr val="tx1"/>
                </a:solidFill>
                <a:effectLst/>
                <a:latin typeface="Arial" panose="020B0604020202020204" pitchFamily="34" charset="0"/>
              </a:rPr>
              <a:t>, which are common tasks in social networks and recommendation systems.</a:t>
            </a:r>
          </a:p>
          <a:p>
            <a:pPr marL="0" indent="0">
              <a:buNone/>
            </a:pPr>
            <a:endParaRPr lang="de-DE" sz="14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5" name="Grafik 14">
            <a:extLst>
              <a:ext uri="{FF2B5EF4-FFF2-40B4-BE49-F238E27FC236}">
                <a16:creationId xmlns:a16="http://schemas.microsoft.com/office/drawing/2014/main" id="{E64452CE-3ECF-44BD-FE4F-888FE472F072}"/>
              </a:ext>
            </a:extLst>
          </p:cNvPr>
          <p:cNvPicPr>
            <a:picLocks noChangeAspect="1"/>
          </p:cNvPicPr>
          <p:nvPr/>
        </p:nvPicPr>
        <p:blipFill>
          <a:blip r:embed="rId2"/>
          <a:stretch>
            <a:fillRect/>
          </a:stretch>
        </p:blipFill>
        <p:spPr>
          <a:xfrm>
            <a:off x="4532748" y="2825922"/>
            <a:ext cx="7160390" cy="3522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0981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Transformer Networks</a:t>
            </a:r>
            <a:endParaRPr lang="de-DE" dirty="0"/>
          </a:p>
        </p:txBody>
      </p:sp>
      <p:sp>
        <p:nvSpPr>
          <p:cNvPr id="6" name="Inhaltsplatzhalter 5">
            <a:extLst>
              <a:ext uri="{FF2B5EF4-FFF2-40B4-BE49-F238E27FC236}">
                <a16:creationId xmlns:a16="http://schemas.microsoft.com/office/drawing/2014/main" id="{9968E9E2-0D7C-54D0-07D2-E51DB336CCA0}"/>
              </a:ext>
            </a:extLst>
          </p:cNvPr>
          <p:cNvSpPr>
            <a:spLocks noGrp="1"/>
          </p:cNvSpPr>
          <p:nvPr>
            <p:ph idx="1"/>
          </p:nvPr>
        </p:nvSpPr>
        <p:spPr>
          <a:xfrm>
            <a:off x="591127" y="1081768"/>
            <a:ext cx="3731491" cy="5005388"/>
          </a:xfrm>
        </p:spPr>
        <p:txBody>
          <a:bodyPr>
            <a:noAutofit/>
          </a:bodyPr>
          <a:lstStyle/>
          <a:p>
            <a:pPr marL="0" indent="0">
              <a:lnSpc>
                <a:spcPct val="120000"/>
              </a:lnSpc>
              <a:buNone/>
            </a:pPr>
            <a:r>
              <a:rPr kumimoji="0" lang="en-GB" altLang="de-DE" sz="1500" b="1" i="0" u="none" strike="noStrike" cap="none" normalizeH="0" baseline="0" dirty="0">
                <a:ln>
                  <a:noFill/>
                </a:ln>
                <a:solidFill>
                  <a:schemeClr val="tx1"/>
                </a:solidFill>
                <a:effectLst/>
                <a:highlight>
                  <a:srgbClr val="FFFF00"/>
                </a:highlight>
              </a:rPr>
              <a:t>Transformer</a:t>
            </a:r>
            <a:r>
              <a:rPr kumimoji="0" lang="en-GB" altLang="de-DE" sz="1500" b="0" i="0" u="none" strike="noStrike" cap="none" normalizeH="0" baseline="0" dirty="0">
                <a:ln>
                  <a:noFill/>
                </a:ln>
                <a:solidFill>
                  <a:schemeClr val="tx1"/>
                </a:solidFill>
                <a:effectLst/>
              </a:rPr>
              <a:t> neural networks are a type of deep learning model that perform </a:t>
            </a:r>
            <a:r>
              <a:rPr lang="en-GB" altLang="de-DE" sz="1500" dirty="0"/>
              <a:t>extremely well </a:t>
            </a:r>
            <a:r>
              <a:rPr kumimoji="0" lang="en-GB" altLang="de-DE" sz="1500" b="0" i="0" u="none" strike="noStrike" cap="none" normalizeH="0" baseline="0" dirty="0">
                <a:ln>
                  <a:noFill/>
                </a:ln>
                <a:solidFill>
                  <a:schemeClr val="tx1"/>
                </a:solidFill>
                <a:effectLst/>
              </a:rPr>
              <a:t>at processing sequential data, such as language, by using </a:t>
            </a:r>
            <a:r>
              <a:rPr kumimoji="0" lang="en-GB" altLang="de-DE" sz="1500" b="1" i="0" u="none" strike="noStrike" cap="none" normalizeH="0" baseline="0" dirty="0">
                <a:ln>
                  <a:noFill/>
                </a:ln>
                <a:solidFill>
                  <a:schemeClr val="tx1"/>
                </a:solidFill>
                <a:effectLst/>
                <a:highlight>
                  <a:srgbClr val="FFFF00"/>
                </a:highlight>
              </a:rPr>
              <a:t>self-attention mechanisms</a:t>
            </a:r>
            <a:r>
              <a:rPr kumimoji="0" lang="en-GB" altLang="de-DE" sz="1500" b="0" i="0" u="none" strike="noStrike" cap="none" normalizeH="0" baseline="0" dirty="0">
                <a:ln>
                  <a:noFill/>
                </a:ln>
                <a:solidFill>
                  <a:schemeClr val="tx1"/>
                </a:solidFill>
                <a:effectLst/>
              </a:rPr>
              <a:t>. Thereby, the model decides how much </a:t>
            </a:r>
            <a:r>
              <a:rPr kumimoji="0" lang="en-GB" altLang="de-DE" sz="1500" b="1" i="0" u="none" strike="noStrike" cap="none" normalizeH="0" baseline="0" dirty="0">
                <a:ln>
                  <a:noFill/>
                </a:ln>
                <a:solidFill>
                  <a:schemeClr val="tx1"/>
                </a:solidFill>
                <a:effectLst/>
                <a:highlight>
                  <a:srgbClr val="FFFF00"/>
                </a:highlight>
              </a:rPr>
              <a:t>focus</a:t>
            </a:r>
            <a:r>
              <a:rPr kumimoji="0" lang="en-GB" altLang="de-DE" sz="1500" b="0" i="0" u="none" strike="noStrike" cap="none" normalizeH="0" baseline="0" dirty="0">
                <a:ln>
                  <a:noFill/>
                </a:ln>
                <a:solidFill>
                  <a:schemeClr val="tx1"/>
                </a:solidFill>
                <a:effectLst/>
              </a:rPr>
              <a:t> to place on different words in a sentence when making predictions or understanding the context.</a:t>
            </a:r>
          </a:p>
          <a:p>
            <a:pPr marL="0" indent="0">
              <a:lnSpc>
                <a:spcPct val="120000"/>
              </a:lnSpc>
              <a:buNone/>
            </a:pPr>
            <a:r>
              <a:rPr kumimoji="0" lang="en-GB" altLang="de-DE" sz="1500" b="0" i="0" u="none" strike="noStrike" cap="none" normalizeH="0" baseline="0" dirty="0">
                <a:ln>
                  <a:noFill/>
                </a:ln>
                <a:solidFill>
                  <a:schemeClr val="tx1"/>
                </a:solidFill>
                <a:effectLst/>
              </a:rPr>
              <a:t>Unlike traditional models, transformers can handle input data in parallel rather than sequentially, making them more efficient and scalable</a:t>
            </a:r>
            <a:r>
              <a:rPr lang="en-GB" altLang="de-DE" sz="1500" dirty="0"/>
              <a:t> and </a:t>
            </a:r>
            <a:r>
              <a:rPr kumimoji="0" lang="en-GB" altLang="de-DE" sz="1500" b="0" i="0" u="none" strike="noStrike" cap="none" normalizeH="0" baseline="0" dirty="0">
                <a:ln>
                  <a:noFill/>
                </a:ln>
                <a:solidFill>
                  <a:schemeClr val="tx1"/>
                </a:solidFill>
                <a:effectLst/>
              </a:rPr>
              <a:t>improving performance in tasks like </a:t>
            </a:r>
            <a:r>
              <a:rPr kumimoji="0" lang="en-GB" altLang="de-DE" sz="1500" i="0" u="none" strike="noStrike" cap="none" normalizeH="0" baseline="0" dirty="0">
                <a:ln>
                  <a:noFill/>
                </a:ln>
                <a:solidFill>
                  <a:schemeClr val="tx1"/>
                </a:solidFill>
                <a:effectLst/>
              </a:rPr>
              <a:t>natural language processing</a:t>
            </a:r>
            <a:r>
              <a:rPr kumimoji="0" lang="en-GB" altLang="de-DE" sz="1500" b="1" i="0" u="none" strike="noStrike" cap="none" normalizeH="0" baseline="0" dirty="0">
                <a:ln>
                  <a:noFill/>
                </a:ln>
                <a:solidFill>
                  <a:schemeClr val="tx1"/>
                </a:solidFill>
                <a:effectLst/>
              </a:rPr>
              <a:t> (</a:t>
            </a:r>
            <a:r>
              <a:rPr kumimoji="0" lang="en-GB" altLang="de-DE" sz="1500" b="1" i="0" u="none" strike="noStrike" cap="none" normalizeH="0" baseline="0" dirty="0">
                <a:ln>
                  <a:noFill/>
                </a:ln>
                <a:solidFill>
                  <a:schemeClr val="tx1"/>
                </a:solidFill>
                <a:effectLst/>
                <a:highlight>
                  <a:srgbClr val="FFFF00"/>
                </a:highlight>
              </a:rPr>
              <a:t>NLP</a:t>
            </a:r>
            <a:r>
              <a:rPr kumimoji="0" lang="en-GB" altLang="de-DE" sz="1500" b="1" i="0" u="none" strike="noStrike" cap="none" normalizeH="0" baseline="0" dirty="0">
                <a:ln>
                  <a:noFill/>
                </a:ln>
                <a:solidFill>
                  <a:schemeClr val="tx1"/>
                </a:solidFill>
                <a:effectLst/>
              </a:rPr>
              <a:t>)</a:t>
            </a:r>
            <a:r>
              <a:rPr kumimoji="0" lang="en-GB" altLang="de-DE" sz="1500" b="0" i="0" u="none" strike="noStrike" cap="none" normalizeH="0" baseline="0" dirty="0">
                <a:ln>
                  <a:noFill/>
                </a:ln>
                <a:solidFill>
                  <a:schemeClr val="tx1"/>
                </a:solidFill>
                <a:effectLst/>
              </a:rPr>
              <a:t>, machine translation, and text summarization. </a:t>
            </a:r>
          </a:p>
          <a:p>
            <a:pPr marL="0" indent="0">
              <a:lnSpc>
                <a:spcPct val="120000"/>
              </a:lnSpc>
              <a:buNone/>
            </a:pPr>
            <a:r>
              <a:rPr kumimoji="0" lang="en-GB" altLang="de-DE" sz="1500" b="0" i="0" u="none" strike="noStrike" cap="none" normalizeH="0" baseline="0" dirty="0">
                <a:ln>
                  <a:noFill/>
                </a:ln>
                <a:solidFill>
                  <a:schemeClr val="tx1"/>
                </a:solidFill>
                <a:effectLst/>
              </a:rPr>
              <a:t>Transformers have become the foundation for many state-of-the-art models, including </a:t>
            </a:r>
            <a:r>
              <a:rPr kumimoji="0" lang="en-GB" altLang="de-DE" sz="1500" b="1" i="0" u="none" strike="noStrike" cap="none" normalizeH="0" baseline="0" dirty="0">
                <a:ln>
                  <a:noFill/>
                </a:ln>
                <a:solidFill>
                  <a:schemeClr val="tx1"/>
                </a:solidFill>
                <a:effectLst/>
              </a:rPr>
              <a:t>BERT</a:t>
            </a:r>
            <a:r>
              <a:rPr kumimoji="0" lang="en-GB" altLang="de-DE" sz="1500" b="0" i="0" u="none" strike="noStrike" cap="none" normalizeH="0" baseline="0" dirty="0">
                <a:ln>
                  <a:noFill/>
                </a:ln>
                <a:solidFill>
                  <a:schemeClr val="tx1"/>
                </a:solidFill>
                <a:effectLst/>
              </a:rPr>
              <a:t> and </a:t>
            </a:r>
            <a:r>
              <a:rPr kumimoji="0" lang="en-GB" altLang="de-DE" sz="1500" b="1" i="0" u="none" strike="noStrike" cap="none" normalizeH="0" baseline="0" dirty="0">
                <a:ln>
                  <a:noFill/>
                </a:ln>
                <a:solidFill>
                  <a:schemeClr val="tx1"/>
                </a:solidFill>
                <a:effectLst/>
              </a:rPr>
              <a:t>GPT</a:t>
            </a:r>
            <a:r>
              <a:rPr kumimoji="0" lang="en-GB" altLang="de-DE" sz="1500" b="0" i="0" u="none" strike="noStrike" cap="none" normalizeH="0" baseline="0" dirty="0">
                <a:ln>
                  <a:noFill/>
                </a:ln>
                <a:solidFill>
                  <a:schemeClr val="tx1"/>
                </a:solidFill>
                <a:effectLst/>
              </a:rPr>
              <a:t>, which are widely used in modern AI applications.</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11</a:t>
            </a:fld>
            <a:endParaRPr lang="fr-BE"/>
          </a:p>
        </p:txBody>
      </p:sp>
      <p:sp>
        <p:nvSpPr>
          <p:cNvPr id="10" name="Inhaltsplatzhalter 9">
            <a:extLst>
              <a:ext uri="{FF2B5EF4-FFF2-40B4-BE49-F238E27FC236}">
                <a16:creationId xmlns:a16="http://schemas.microsoft.com/office/drawing/2014/main" id="{8C3D14AA-988F-0705-BA05-1FC5D89B1B0F}"/>
              </a:ext>
            </a:extLst>
          </p:cNvPr>
          <p:cNvSpPr>
            <a:spLocks noGrp="1"/>
          </p:cNvSpPr>
          <p:nvPr>
            <p:ph idx="13"/>
          </p:nvPr>
        </p:nvSpPr>
        <p:spPr>
          <a:xfrm>
            <a:off x="4427683" y="1081768"/>
            <a:ext cx="3866570" cy="5549901"/>
          </a:xfrm>
        </p:spPr>
        <p:txBody>
          <a:bodyPr>
            <a:noAutofit/>
          </a:bodyPr>
          <a:lstStyle/>
          <a:p>
            <a:pPr marL="0" indent="0">
              <a:lnSpc>
                <a:spcPct val="100000"/>
              </a:lnSpc>
              <a:buNone/>
            </a:pPr>
            <a:r>
              <a:rPr lang="en-US" sz="1500" dirty="0"/>
              <a:t>Here is a simple example sentence with token representations for a Transformer neural network:</a:t>
            </a:r>
          </a:p>
          <a:p>
            <a:pPr>
              <a:lnSpc>
                <a:spcPct val="100000"/>
              </a:lnSpc>
            </a:pPr>
            <a:r>
              <a:rPr lang="en-US" sz="1500" b="1" dirty="0"/>
              <a:t>Sentence</a:t>
            </a:r>
            <a:r>
              <a:rPr lang="en-US" sz="1500" dirty="0"/>
              <a:t>: </a:t>
            </a:r>
            <a:r>
              <a:rPr lang="en-US" sz="1500" dirty="0">
                <a:solidFill>
                  <a:srgbClr val="FF0000"/>
                </a:solidFill>
              </a:rPr>
              <a:t>"The cat sat on the mat."</a:t>
            </a:r>
          </a:p>
          <a:p>
            <a:pPr>
              <a:lnSpc>
                <a:spcPct val="100000"/>
              </a:lnSpc>
            </a:pPr>
            <a:r>
              <a:rPr lang="en-US" sz="1500" b="1" dirty="0"/>
              <a:t>Token representation</a:t>
            </a:r>
            <a:r>
              <a:rPr lang="en-US" sz="1500" dirty="0"/>
              <a:t>:</a:t>
            </a:r>
          </a:p>
          <a:p>
            <a:pPr lvl="1">
              <a:lnSpc>
                <a:spcPct val="100000"/>
              </a:lnSpc>
            </a:pPr>
            <a:r>
              <a:rPr lang="en-US" sz="1500" dirty="0"/>
              <a:t>Token 1: "</a:t>
            </a:r>
            <a:r>
              <a:rPr lang="en-US" sz="1500" dirty="0">
                <a:solidFill>
                  <a:srgbClr val="FF0000"/>
                </a:solidFill>
              </a:rPr>
              <a:t>The</a:t>
            </a:r>
            <a:r>
              <a:rPr lang="en-US" sz="1500" dirty="0"/>
              <a:t>"</a:t>
            </a:r>
          </a:p>
          <a:p>
            <a:pPr lvl="1">
              <a:lnSpc>
                <a:spcPct val="100000"/>
              </a:lnSpc>
            </a:pPr>
            <a:r>
              <a:rPr lang="en-US" sz="1500" dirty="0"/>
              <a:t>Token 2: "</a:t>
            </a:r>
            <a:r>
              <a:rPr lang="en-US" sz="1500" dirty="0">
                <a:solidFill>
                  <a:srgbClr val="FF0000"/>
                </a:solidFill>
              </a:rPr>
              <a:t>cat</a:t>
            </a:r>
            <a:r>
              <a:rPr lang="en-US" sz="1500" dirty="0"/>
              <a:t>"</a:t>
            </a:r>
          </a:p>
          <a:p>
            <a:pPr lvl="1">
              <a:lnSpc>
                <a:spcPct val="100000"/>
              </a:lnSpc>
            </a:pPr>
            <a:r>
              <a:rPr lang="en-US" sz="1500" dirty="0"/>
              <a:t>Token 3: "</a:t>
            </a:r>
            <a:r>
              <a:rPr lang="en-US" sz="1500" dirty="0">
                <a:solidFill>
                  <a:srgbClr val="FF0000"/>
                </a:solidFill>
              </a:rPr>
              <a:t>sat</a:t>
            </a:r>
            <a:r>
              <a:rPr lang="en-US" sz="1500" dirty="0"/>
              <a:t>"</a:t>
            </a:r>
          </a:p>
          <a:p>
            <a:pPr lvl="1">
              <a:lnSpc>
                <a:spcPct val="100000"/>
              </a:lnSpc>
            </a:pPr>
            <a:r>
              <a:rPr lang="en-US" sz="1500" dirty="0"/>
              <a:t>Token 4: "</a:t>
            </a:r>
            <a:r>
              <a:rPr lang="en-US" sz="1500" dirty="0">
                <a:solidFill>
                  <a:srgbClr val="FF0000"/>
                </a:solidFill>
              </a:rPr>
              <a:t>on</a:t>
            </a:r>
            <a:r>
              <a:rPr lang="en-US" sz="1500" dirty="0"/>
              <a:t>"</a:t>
            </a:r>
          </a:p>
          <a:p>
            <a:pPr lvl="1">
              <a:lnSpc>
                <a:spcPct val="100000"/>
              </a:lnSpc>
            </a:pPr>
            <a:r>
              <a:rPr lang="en-US" sz="1500" dirty="0"/>
              <a:t>Token 5: "</a:t>
            </a:r>
            <a:r>
              <a:rPr lang="en-US" sz="1500" dirty="0">
                <a:solidFill>
                  <a:srgbClr val="FF0000"/>
                </a:solidFill>
              </a:rPr>
              <a:t>the</a:t>
            </a:r>
            <a:r>
              <a:rPr lang="en-US" sz="1500" dirty="0"/>
              <a:t>"</a:t>
            </a:r>
          </a:p>
          <a:p>
            <a:pPr lvl="1">
              <a:lnSpc>
                <a:spcPct val="100000"/>
              </a:lnSpc>
            </a:pPr>
            <a:r>
              <a:rPr lang="en-US" sz="1500" dirty="0"/>
              <a:t>Token 6: "</a:t>
            </a:r>
            <a:r>
              <a:rPr lang="en-US" sz="1500" dirty="0">
                <a:solidFill>
                  <a:srgbClr val="FF0000"/>
                </a:solidFill>
              </a:rPr>
              <a:t>mat</a:t>
            </a:r>
            <a:r>
              <a:rPr lang="en-US" sz="1500" dirty="0"/>
              <a:t>"</a:t>
            </a:r>
          </a:p>
          <a:p>
            <a:pPr marL="0" indent="0">
              <a:lnSpc>
                <a:spcPct val="100000"/>
              </a:lnSpc>
              <a:buNone/>
            </a:pPr>
            <a:r>
              <a:rPr lang="en-US" sz="1500" dirty="0"/>
              <a:t>Each of these </a:t>
            </a:r>
            <a:r>
              <a:rPr lang="en-US" sz="1500" b="1" dirty="0">
                <a:highlight>
                  <a:srgbClr val="FFFF00"/>
                </a:highlight>
              </a:rPr>
              <a:t>tokens</a:t>
            </a:r>
            <a:r>
              <a:rPr lang="en-US" sz="1500" dirty="0"/>
              <a:t> will be transformed into </a:t>
            </a:r>
            <a:r>
              <a:rPr lang="en-US" sz="1500" b="1" dirty="0">
                <a:highlight>
                  <a:srgbClr val="FFFF00"/>
                </a:highlight>
              </a:rPr>
              <a:t>embeddings</a:t>
            </a:r>
            <a:r>
              <a:rPr lang="en-US" sz="1500" dirty="0"/>
              <a:t> (the word’s numeric representations) that will interact with each other through the Query (Q), Key (K), and Value (V) mechanisms during the self-attention process to determine relationships between words, like how "cat" and "sat" are closely related in this sentence.</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
        <p:nvSpPr>
          <p:cNvPr id="18" name="Textfeld 17">
            <a:extLst>
              <a:ext uri="{FF2B5EF4-FFF2-40B4-BE49-F238E27FC236}">
                <a16:creationId xmlns:a16="http://schemas.microsoft.com/office/drawing/2014/main" id="{4074B8B3-F2AD-23D5-ED88-0BC4D4509C31}"/>
              </a:ext>
            </a:extLst>
          </p:cNvPr>
          <p:cNvSpPr txBox="1"/>
          <p:nvPr/>
        </p:nvSpPr>
        <p:spPr>
          <a:xfrm>
            <a:off x="8353575" y="843677"/>
            <a:ext cx="3410528" cy="2585323"/>
          </a:xfrm>
          <a:prstGeom prst="rect">
            <a:avLst/>
          </a:prstGeom>
          <a:noFill/>
        </p:spPr>
        <p:txBody>
          <a:bodyPr wrap="square">
            <a:spAutoFit/>
          </a:bodyPr>
          <a:lstStyle/>
          <a:p>
            <a:pPr algn="r">
              <a:buFont typeface="Arial" panose="020B0604020202020204" pitchFamily="34" charset="0"/>
              <a:buChar char="•"/>
            </a:pPr>
            <a:r>
              <a:rPr lang="en-US" b="1" dirty="0"/>
              <a:t>Q (Query)</a:t>
            </a:r>
            <a:r>
              <a:rPr lang="en-US" dirty="0"/>
              <a:t>: Represents the current token (word or part of the input) that is being processed.</a:t>
            </a:r>
          </a:p>
          <a:p>
            <a:pPr algn="r">
              <a:buFont typeface="Arial" panose="020B0604020202020204" pitchFamily="34" charset="0"/>
              <a:buChar char="•"/>
            </a:pPr>
            <a:r>
              <a:rPr lang="en-US" b="1" dirty="0"/>
              <a:t>K (Key)</a:t>
            </a:r>
            <a:r>
              <a:rPr lang="en-US" dirty="0"/>
              <a:t>: Vector used to compare against all other tokens to find relevance to the current token.</a:t>
            </a:r>
          </a:p>
          <a:p>
            <a:pPr algn="r">
              <a:buFont typeface="Arial" panose="020B0604020202020204" pitchFamily="34" charset="0"/>
              <a:buChar char="•"/>
            </a:pPr>
            <a:r>
              <a:rPr lang="en-US" b="1" dirty="0"/>
              <a:t>V (Value)</a:t>
            </a:r>
            <a:r>
              <a:rPr lang="en-US" dirty="0"/>
              <a:t>: Contains information from the tokens that are deemed important or relevant.</a:t>
            </a:r>
          </a:p>
        </p:txBody>
      </p:sp>
      <p:sp>
        <p:nvSpPr>
          <p:cNvPr id="20" name="Textfeld 19">
            <a:extLst>
              <a:ext uri="{FF2B5EF4-FFF2-40B4-BE49-F238E27FC236}">
                <a16:creationId xmlns:a16="http://schemas.microsoft.com/office/drawing/2014/main" id="{FC80E065-24A1-8F40-3D6C-FD30404111E9}"/>
              </a:ext>
            </a:extLst>
          </p:cNvPr>
          <p:cNvSpPr txBox="1"/>
          <p:nvPr/>
        </p:nvSpPr>
        <p:spPr>
          <a:xfrm>
            <a:off x="8294253" y="5799410"/>
            <a:ext cx="3656446" cy="584775"/>
          </a:xfrm>
          <a:prstGeom prst="rect">
            <a:avLst/>
          </a:prstGeom>
          <a:noFill/>
        </p:spPr>
        <p:txBody>
          <a:bodyPr wrap="square">
            <a:spAutoFit/>
          </a:bodyPr>
          <a:lstStyle/>
          <a:p>
            <a:pPr algn="r"/>
            <a:r>
              <a:rPr lang="en-US" sz="1600" dirty="0"/>
              <a:t>Each input token interacts with the </a:t>
            </a:r>
            <a:br>
              <a:rPr lang="en-US" sz="1600" dirty="0"/>
            </a:br>
            <a:r>
              <a:rPr lang="en-US" sz="1600" dirty="0"/>
              <a:t>others based on these Q, K, and V values</a:t>
            </a:r>
          </a:p>
        </p:txBody>
      </p:sp>
      <p:pic>
        <p:nvPicPr>
          <p:cNvPr id="12" name="Inhaltsplatzhalter 11">
            <a:extLst>
              <a:ext uri="{FF2B5EF4-FFF2-40B4-BE49-F238E27FC236}">
                <a16:creationId xmlns:a16="http://schemas.microsoft.com/office/drawing/2014/main" id="{44BEC271-2553-4FD9-A5CA-B18FA623F253}"/>
              </a:ext>
            </a:extLst>
          </p:cNvPr>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9140535" y="3131358"/>
            <a:ext cx="2697457" cy="25230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3707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1/3</a:t>
            </a:r>
            <a:endParaRPr lang="de-DE" dirty="0"/>
          </a:p>
        </p:txBody>
      </p:sp>
      <p:sp>
        <p:nvSpPr>
          <p:cNvPr id="6" name="Inhaltsplatzhalter 5">
            <a:extLst>
              <a:ext uri="{FF2B5EF4-FFF2-40B4-BE49-F238E27FC236}">
                <a16:creationId xmlns:a16="http://schemas.microsoft.com/office/drawing/2014/main" id="{D047D91E-4A5E-7D9B-FD1C-F5D2C91F708A}"/>
              </a:ext>
            </a:extLst>
          </p:cNvPr>
          <p:cNvSpPr>
            <a:spLocks noGrp="1"/>
          </p:cNvSpPr>
          <p:nvPr>
            <p:ph idx="1"/>
          </p:nvPr>
        </p:nvSpPr>
        <p:spPr>
          <a:xfrm>
            <a:off x="838201" y="1171575"/>
            <a:ext cx="3200400" cy="5005388"/>
          </a:xfrm>
        </p:spPr>
        <p:txBody>
          <a:bodyPr>
            <a:normAutofit/>
          </a:bodyPr>
          <a:lstStyle/>
          <a:p>
            <a:pPr marL="0" indent="0">
              <a:lnSpc>
                <a:spcPct val="120000"/>
              </a:lnSpc>
              <a:buNone/>
            </a:pPr>
            <a:r>
              <a:rPr kumimoji="0" lang="en-GB" altLang="de-DE" sz="2000" b="1" i="0" u="none" strike="noStrike" cap="none" normalizeH="0" baseline="0" dirty="0">
                <a:ln>
                  <a:noFill/>
                </a:ln>
                <a:solidFill>
                  <a:schemeClr val="tx1"/>
                </a:solidFill>
                <a:effectLst/>
              </a:rPr>
              <a:t>Understand the Basics</a:t>
            </a:r>
            <a:r>
              <a:rPr kumimoji="0" lang="en-GB" altLang="de-DE" sz="2000" b="0" i="0" u="none" strike="noStrike" cap="none" normalizeH="0" baseline="0" dirty="0">
                <a:ln>
                  <a:noFill/>
                </a:ln>
                <a:solidFill>
                  <a:schemeClr val="tx1"/>
                </a:solidFill>
                <a:effectLst/>
              </a:rPr>
              <a:t>: </a:t>
            </a:r>
          </a:p>
          <a:p>
            <a:pPr marL="0" indent="0">
              <a:lnSpc>
                <a:spcPct val="120000"/>
              </a:lnSpc>
              <a:buNone/>
            </a:pPr>
            <a:r>
              <a:rPr kumimoji="0" lang="en-GB" altLang="de-DE" sz="2000" b="0" i="0" u="none" strike="noStrike" cap="none" normalizeH="0" baseline="0" dirty="0">
                <a:ln>
                  <a:noFill/>
                </a:ln>
                <a:solidFill>
                  <a:schemeClr val="tx1"/>
                </a:solidFill>
                <a:effectLst/>
              </a:rPr>
              <a:t>Begin by studying the </a:t>
            </a:r>
            <a:r>
              <a:rPr kumimoji="0" lang="en-GB" altLang="de-DE" sz="2000" b="0" i="0" u="none" strike="noStrike" cap="none" normalizeH="0" baseline="0" dirty="0">
                <a:ln>
                  <a:noFill/>
                </a:ln>
                <a:solidFill>
                  <a:schemeClr val="tx1"/>
                </a:solidFill>
                <a:effectLst/>
                <a:highlight>
                  <a:srgbClr val="FFFF00"/>
                </a:highlight>
              </a:rPr>
              <a:t>fundamental concepts</a:t>
            </a:r>
            <a:r>
              <a:rPr kumimoji="0" lang="en-GB" altLang="de-DE" sz="2000" b="0" i="0" u="none" strike="noStrike" cap="none" normalizeH="0" baseline="0" dirty="0">
                <a:ln>
                  <a:noFill/>
                </a:ln>
                <a:solidFill>
                  <a:schemeClr val="tx1"/>
                </a:solidFill>
                <a:effectLst/>
              </a:rPr>
              <a:t> such as how neurons function, how layers are structured, and what activation functions do. </a:t>
            </a:r>
          </a:p>
          <a:p>
            <a:pPr marL="0" indent="0">
              <a:lnSpc>
                <a:spcPct val="120000"/>
              </a:lnSpc>
              <a:buNone/>
            </a:pPr>
            <a:r>
              <a:rPr kumimoji="0" lang="en-GB" altLang="de-DE" sz="2000" b="0" i="0" u="none" strike="noStrike" cap="none" normalizeH="0" baseline="0" dirty="0">
                <a:ln>
                  <a:noFill/>
                </a:ln>
                <a:solidFill>
                  <a:schemeClr val="tx1"/>
                </a:solidFill>
                <a:effectLst/>
              </a:rPr>
              <a:t>Grasping these core ideas will make more complex topics easier to understand later.</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12</a:t>
            </a:fld>
            <a:endParaRPr lang="fr-BE"/>
          </a:p>
        </p:txBody>
      </p:sp>
      <p:sp>
        <p:nvSpPr>
          <p:cNvPr id="10" name="Inhaltsplatzhalter 9">
            <a:extLst>
              <a:ext uri="{FF2B5EF4-FFF2-40B4-BE49-F238E27FC236}">
                <a16:creationId xmlns:a16="http://schemas.microsoft.com/office/drawing/2014/main" id="{B28930BA-AC0A-BBD2-4216-0B0CFD59DB93}"/>
              </a:ext>
            </a:extLst>
          </p:cNvPr>
          <p:cNvSpPr>
            <a:spLocks noGrp="1"/>
          </p:cNvSpPr>
          <p:nvPr>
            <p:ph idx="13"/>
          </p:nvPr>
        </p:nvSpPr>
        <p:spPr>
          <a:xfrm>
            <a:off x="4532748" y="1171575"/>
            <a:ext cx="3410527" cy="4717618"/>
          </a:xfrm>
        </p:spPr>
        <p:txBody>
          <a:bodyPr>
            <a:noAutofit/>
          </a:bodyPr>
          <a:lstStyle/>
          <a:p>
            <a:pPr marL="0" indent="0" algn="ctr">
              <a:lnSpc>
                <a:spcPct val="120000"/>
              </a:lnSpc>
              <a:buNone/>
            </a:pPr>
            <a:r>
              <a:rPr kumimoji="0" lang="en-GB" altLang="de-DE" sz="2000" b="1" i="0" u="none" strike="noStrike" cap="none" normalizeH="0" baseline="0" dirty="0">
                <a:ln>
                  <a:noFill/>
                </a:ln>
                <a:solidFill>
                  <a:schemeClr val="tx1"/>
                </a:solidFill>
                <a:effectLst/>
              </a:rPr>
              <a:t>Take Interactive Courses</a:t>
            </a:r>
            <a:r>
              <a:rPr kumimoji="0" lang="en-GB" altLang="de-DE" sz="2000" b="0" i="0" u="none" strike="noStrike" cap="none" normalizeH="0" baseline="0" dirty="0">
                <a:ln>
                  <a:noFill/>
                </a:ln>
                <a:solidFill>
                  <a:schemeClr val="tx1"/>
                </a:solidFill>
                <a:effectLst/>
              </a:rPr>
              <a:t>: </a:t>
            </a:r>
          </a:p>
          <a:p>
            <a:pPr marL="0" indent="0" algn="ctr">
              <a:lnSpc>
                <a:spcPct val="120000"/>
              </a:lnSpc>
              <a:buNone/>
            </a:pPr>
            <a:r>
              <a:rPr kumimoji="0" lang="en-GB" altLang="de-DE" sz="2000" b="0" i="0" u="none" strike="noStrike" cap="none" normalizeH="0" baseline="0" dirty="0">
                <a:ln>
                  <a:noFill/>
                </a:ln>
                <a:solidFill>
                  <a:schemeClr val="tx1"/>
                </a:solidFill>
                <a:effectLst/>
              </a:rPr>
              <a:t>Online </a:t>
            </a:r>
            <a:r>
              <a:rPr kumimoji="0" lang="en-GB" altLang="de-DE" sz="2000" b="0" i="0" u="none" strike="noStrike" cap="none" normalizeH="0" baseline="0" dirty="0">
                <a:ln>
                  <a:noFill/>
                </a:ln>
                <a:solidFill>
                  <a:schemeClr val="tx1"/>
                </a:solidFill>
                <a:effectLst/>
                <a:highlight>
                  <a:srgbClr val="FFFF00"/>
                </a:highlight>
              </a:rPr>
              <a:t>learning platforms</a:t>
            </a:r>
            <a:r>
              <a:rPr kumimoji="0" lang="en-GB" altLang="de-DE" sz="2000" b="0" i="0" u="none" strike="noStrike" cap="none" normalizeH="0" baseline="0" dirty="0">
                <a:ln>
                  <a:noFill/>
                </a:ln>
                <a:solidFill>
                  <a:schemeClr val="tx1"/>
                </a:solidFill>
                <a:effectLst/>
              </a:rPr>
              <a:t> offer great tutorials that include both theory and practical coding exercises. </a:t>
            </a:r>
          </a:p>
          <a:p>
            <a:pPr marL="0" indent="0" algn="ctr">
              <a:lnSpc>
                <a:spcPct val="120000"/>
              </a:lnSpc>
              <a:buNone/>
            </a:pPr>
            <a:r>
              <a:rPr kumimoji="0" lang="en-GB" altLang="de-DE" sz="2000" b="0" i="0" u="none" strike="noStrike" cap="none" normalizeH="0" baseline="0" dirty="0">
                <a:ln>
                  <a:noFill/>
                </a:ln>
                <a:solidFill>
                  <a:schemeClr val="tx1"/>
                </a:solidFill>
                <a:effectLst/>
              </a:rPr>
              <a:t>Look for courses that offer a mix of </a:t>
            </a:r>
            <a:r>
              <a:rPr kumimoji="0" lang="en-GB" altLang="de-DE" sz="2000" b="0" i="0" u="none" strike="noStrike" cap="none" normalizeH="0" baseline="0" dirty="0">
                <a:ln>
                  <a:noFill/>
                </a:ln>
                <a:solidFill>
                  <a:schemeClr val="tx1"/>
                </a:solidFill>
                <a:effectLst/>
                <a:highlight>
                  <a:srgbClr val="FFFF00"/>
                </a:highlight>
              </a:rPr>
              <a:t>hands-on practice</a:t>
            </a:r>
            <a:r>
              <a:rPr kumimoji="0" lang="en-GB" altLang="de-DE" sz="2000" b="0" i="0" u="none" strike="noStrike" cap="none" normalizeH="0" baseline="0" dirty="0">
                <a:ln>
                  <a:noFill/>
                </a:ln>
                <a:solidFill>
                  <a:schemeClr val="tx1"/>
                </a:solidFill>
                <a:effectLst/>
              </a:rPr>
              <a:t> with programming and theoretical lessons on how neural networks operate.</a:t>
            </a:r>
          </a:p>
        </p:txBody>
      </p:sp>
      <p:sp>
        <p:nvSpPr>
          <p:cNvPr id="11" name="Inhaltsplatzhalter 10">
            <a:extLst>
              <a:ext uri="{FF2B5EF4-FFF2-40B4-BE49-F238E27FC236}">
                <a16:creationId xmlns:a16="http://schemas.microsoft.com/office/drawing/2014/main" id="{CD7D898E-5E68-4CC2-972D-41B34A8A78B6}"/>
              </a:ext>
            </a:extLst>
          </p:cNvPr>
          <p:cNvSpPr>
            <a:spLocks noGrp="1"/>
          </p:cNvSpPr>
          <p:nvPr>
            <p:ph idx="14"/>
          </p:nvPr>
        </p:nvSpPr>
        <p:spPr>
          <a:xfrm>
            <a:off x="8239988" y="1171575"/>
            <a:ext cx="3484423" cy="5005388"/>
          </a:xfrm>
        </p:spPr>
        <p:txBody>
          <a:bodyPr>
            <a:normAutofit/>
          </a:bodyPr>
          <a:lstStyle/>
          <a:p>
            <a:pPr marL="0" indent="0" algn="r">
              <a:lnSpc>
                <a:spcPct val="110000"/>
              </a:lnSpc>
              <a:buNone/>
            </a:pPr>
            <a:r>
              <a:rPr lang="en-US" sz="2000" b="1" dirty="0"/>
              <a:t>Practice with Frameworks: </a:t>
            </a:r>
          </a:p>
          <a:p>
            <a:pPr marL="0" indent="0" algn="r">
              <a:lnSpc>
                <a:spcPct val="110000"/>
              </a:lnSpc>
              <a:buNone/>
            </a:pPr>
            <a:r>
              <a:rPr lang="en-US" sz="2000" dirty="0"/>
              <a:t>Using </a:t>
            </a:r>
            <a:r>
              <a:rPr lang="en-US" sz="2000" dirty="0">
                <a:highlight>
                  <a:srgbClr val="FFFF00"/>
                </a:highlight>
              </a:rPr>
              <a:t>libraries</a:t>
            </a:r>
            <a:r>
              <a:rPr lang="en-US" sz="2000" dirty="0"/>
              <a:t> like </a:t>
            </a:r>
            <a:r>
              <a:rPr lang="en-US" sz="2000" dirty="0" err="1"/>
              <a:t>PyTorch</a:t>
            </a:r>
            <a:r>
              <a:rPr lang="en-US" sz="2000" dirty="0"/>
              <a:t> or TensorFlow allows you to build and train neural networks. </a:t>
            </a:r>
          </a:p>
          <a:p>
            <a:pPr marL="0" indent="0" algn="r">
              <a:lnSpc>
                <a:spcPct val="110000"/>
              </a:lnSpc>
              <a:buNone/>
            </a:pPr>
            <a:r>
              <a:rPr lang="en-US" sz="2000" dirty="0"/>
              <a:t>Working through coding </a:t>
            </a:r>
            <a:r>
              <a:rPr lang="en-US" sz="2000" dirty="0">
                <a:highlight>
                  <a:srgbClr val="FFFF00"/>
                </a:highlight>
              </a:rPr>
              <a:t>examples</a:t>
            </a:r>
            <a:r>
              <a:rPr lang="en-US" sz="2000" dirty="0"/>
              <a:t> will help solidify your understanding of network architectures and training processes.</a:t>
            </a:r>
            <a:endParaRPr lang="de-DE" sz="20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Tree>
    <p:extLst>
      <p:ext uri="{BB962C8B-B14F-4D97-AF65-F5344CB8AC3E}">
        <p14:creationId xmlns:p14="http://schemas.microsoft.com/office/powerpoint/2010/main" val="333551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2/3</a:t>
            </a:r>
            <a:endParaRPr lang="de-DE" dirty="0"/>
          </a:p>
        </p:txBody>
      </p:sp>
      <p:sp>
        <p:nvSpPr>
          <p:cNvPr id="6" name="Inhaltsplatzhalter 5">
            <a:extLst>
              <a:ext uri="{FF2B5EF4-FFF2-40B4-BE49-F238E27FC236}">
                <a16:creationId xmlns:a16="http://schemas.microsoft.com/office/drawing/2014/main" id="{1BA2D979-D1C3-A389-8BC6-E1A5E0FD6CF2}"/>
              </a:ext>
            </a:extLst>
          </p:cNvPr>
          <p:cNvSpPr>
            <a:spLocks noGrp="1"/>
          </p:cNvSpPr>
          <p:nvPr>
            <p:ph idx="1"/>
          </p:nvPr>
        </p:nvSpPr>
        <p:spPr/>
        <p:txBody>
          <a:bodyPr>
            <a:normAutofit fontScale="92500" lnSpcReduction="20000"/>
          </a:bodyPr>
          <a:lstStyle/>
          <a:p>
            <a:pPr marL="0" indent="0">
              <a:lnSpc>
                <a:spcPct val="110000"/>
              </a:lnSpc>
              <a:buNone/>
            </a:pPr>
            <a:r>
              <a:rPr lang="en-US" b="1" dirty="0"/>
              <a:t>Work on Projects:</a:t>
            </a:r>
          </a:p>
          <a:p>
            <a:pPr marL="0" indent="0">
              <a:lnSpc>
                <a:spcPct val="110000"/>
              </a:lnSpc>
              <a:buNone/>
            </a:pPr>
            <a:r>
              <a:rPr lang="en-US" dirty="0"/>
              <a:t>To implement neural networks for real-world tasks first break it down to </a:t>
            </a:r>
            <a:r>
              <a:rPr lang="en-US" dirty="0">
                <a:highlight>
                  <a:srgbClr val="FFFF00"/>
                </a:highlight>
              </a:rPr>
              <a:t>generic examples</a:t>
            </a:r>
            <a:r>
              <a:rPr lang="en-US" dirty="0"/>
              <a:t>. </a:t>
            </a:r>
          </a:p>
          <a:p>
            <a:pPr marL="0" indent="0">
              <a:lnSpc>
                <a:spcPct val="110000"/>
              </a:lnSpc>
              <a:buNone/>
            </a:pPr>
            <a:r>
              <a:rPr lang="en-US" dirty="0">
                <a:highlight>
                  <a:srgbClr val="FFFF00"/>
                </a:highlight>
              </a:rPr>
              <a:t>Pilot Projects </a:t>
            </a:r>
            <a:r>
              <a:rPr lang="en-US" dirty="0"/>
              <a:t>provide a deeper understanding of how to apply neural networks to solve problems, which is essential for mastering the subject.</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13</a:t>
            </a:fld>
            <a:endParaRPr lang="fr-BE"/>
          </a:p>
        </p:txBody>
      </p:sp>
      <p:sp>
        <p:nvSpPr>
          <p:cNvPr id="10" name="Inhaltsplatzhalter 9">
            <a:extLst>
              <a:ext uri="{FF2B5EF4-FFF2-40B4-BE49-F238E27FC236}">
                <a16:creationId xmlns:a16="http://schemas.microsoft.com/office/drawing/2014/main" id="{9F429D91-762A-3BF3-2BC4-995DB311090C}"/>
              </a:ext>
            </a:extLst>
          </p:cNvPr>
          <p:cNvSpPr>
            <a:spLocks noGrp="1"/>
          </p:cNvSpPr>
          <p:nvPr>
            <p:ph idx="13"/>
          </p:nvPr>
        </p:nvSpPr>
        <p:spPr/>
        <p:txBody>
          <a:bodyPr>
            <a:normAutofit fontScale="92500" lnSpcReduction="20000"/>
          </a:bodyPr>
          <a:lstStyle/>
          <a:p>
            <a:pPr marL="0" indent="0">
              <a:lnSpc>
                <a:spcPct val="110000"/>
              </a:lnSpc>
              <a:buNone/>
            </a:pPr>
            <a:r>
              <a:rPr lang="en-US" b="1" dirty="0"/>
              <a:t>Explore Advanced Architectures: </a:t>
            </a:r>
          </a:p>
          <a:p>
            <a:pPr marL="0" indent="0">
              <a:lnSpc>
                <a:spcPct val="110000"/>
              </a:lnSpc>
              <a:buNone/>
            </a:pPr>
            <a:r>
              <a:rPr lang="en-US" dirty="0"/>
              <a:t>Once comfortable with the basics, study </a:t>
            </a:r>
            <a:r>
              <a:rPr lang="en-US" dirty="0">
                <a:highlight>
                  <a:srgbClr val="FFFF00"/>
                </a:highlight>
              </a:rPr>
              <a:t>advanced models </a:t>
            </a:r>
            <a:r>
              <a:rPr lang="en-US" dirty="0"/>
              <a:t>like Graph Neural Networks (GNNs) for working with graph-structured data and Transformers for handling sequential data and tasks such as language translation and text generation.</a:t>
            </a:r>
            <a:endParaRPr lang="de-DE"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grpSp>
        <p:nvGrpSpPr>
          <p:cNvPr id="23" name="Gruppieren 22">
            <a:extLst>
              <a:ext uri="{FF2B5EF4-FFF2-40B4-BE49-F238E27FC236}">
                <a16:creationId xmlns:a16="http://schemas.microsoft.com/office/drawing/2014/main" id="{DDF35A27-A900-4406-A695-41260502A5ED}"/>
              </a:ext>
            </a:extLst>
          </p:cNvPr>
          <p:cNvGrpSpPr/>
          <p:nvPr/>
        </p:nvGrpSpPr>
        <p:grpSpPr>
          <a:xfrm>
            <a:off x="8001002" y="877190"/>
            <a:ext cx="3780000" cy="3865725"/>
            <a:chOff x="7917874" y="895662"/>
            <a:chExt cx="3780000" cy="3865725"/>
          </a:xfrm>
        </p:grpSpPr>
        <p:pic>
          <p:nvPicPr>
            <p:cNvPr id="12" name="Grafik 11">
              <a:extLst>
                <a:ext uri="{FF2B5EF4-FFF2-40B4-BE49-F238E27FC236}">
                  <a16:creationId xmlns:a16="http://schemas.microsoft.com/office/drawing/2014/main" id="{9B17717E-6A1E-4CEA-BC61-DA303E89E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7874" y="895662"/>
              <a:ext cx="1800000" cy="1800000"/>
            </a:xfrm>
            <a:prstGeom prst="rect">
              <a:avLst/>
            </a:prstGeom>
          </p:spPr>
        </p:pic>
        <p:pic>
          <p:nvPicPr>
            <p:cNvPr id="16" name="Grafik 15">
              <a:extLst>
                <a:ext uri="{FF2B5EF4-FFF2-40B4-BE49-F238E27FC236}">
                  <a16:creationId xmlns:a16="http://schemas.microsoft.com/office/drawing/2014/main" id="{89B459C6-1A4C-4150-83DE-1B731957F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874" y="895662"/>
              <a:ext cx="1800000" cy="1800000"/>
            </a:xfrm>
            <a:prstGeom prst="rect">
              <a:avLst/>
            </a:prstGeom>
          </p:spPr>
        </p:pic>
        <p:pic>
          <p:nvPicPr>
            <p:cNvPr id="18" name="Grafik 17">
              <a:extLst>
                <a:ext uri="{FF2B5EF4-FFF2-40B4-BE49-F238E27FC236}">
                  <a16:creationId xmlns:a16="http://schemas.microsoft.com/office/drawing/2014/main" id="{DD76FD0A-7357-49A9-A2A4-1B8E62256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3275" y="2781387"/>
              <a:ext cx="1980000" cy="1980000"/>
            </a:xfrm>
            <a:prstGeom prst="rect">
              <a:avLst/>
            </a:prstGeom>
          </p:spPr>
        </p:pic>
        <p:pic>
          <p:nvPicPr>
            <p:cNvPr id="20" name="Grafik 19">
              <a:extLst>
                <a:ext uri="{FF2B5EF4-FFF2-40B4-BE49-F238E27FC236}">
                  <a16:creationId xmlns:a16="http://schemas.microsoft.com/office/drawing/2014/main" id="{13DDE3B6-481B-4B82-840D-6755E38DA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7874" y="2781387"/>
              <a:ext cx="1980000" cy="1980000"/>
            </a:xfrm>
            <a:prstGeom prst="rect">
              <a:avLst/>
            </a:prstGeom>
          </p:spPr>
        </p:pic>
      </p:grpSp>
    </p:spTree>
    <p:extLst>
      <p:ext uri="{BB962C8B-B14F-4D97-AF65-F5344CB8AC3E}">
        <p14:creationId xmlns:p14="http://schemas.microsoft.com/office/powerpoint/2010/main" val="2052788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3/3</a:t>
            </a:r>
            <a:endParaRPr lang="de-DE" dirty="0"/>
          </a:p>
        </p:txBody>
      </p:sp>
      <p:sp>
        <p:nvSpPr>
          <p:cNvPr id="6" name="Inhaltsplatzhalter 5">
            <a:extLst>
              <a:ext uri="{FF2B5EF4-FFF2-40B4-BE49-F238E27FC236}">
                <a16:creationId xmlns:a16="http://schemas.microsoft.com/office/drawing/2014/main" id="{1BA2D979-D1C3-A389-8BC6-E1A5E0FD6CF2}"/>
              </a:ext>
            </a:extLst>
          </p:cNvPr>
          <p:cNvSpPr>
            <a:spLocks noGrp="1"/>
          </p:cNvSpPr>
          <p:nvPr>
            <p:ph idx="1"/>
          </p:nvPr>
        </p:nvSpPr>
        <p:spPr/>
        <p:txBody>
          <a:bodyPr>
            <a:normAutofit lnSpcReduction="10000"/>
          </a:bodyPr>
          <a:lstStyle/>
          <a:p>
            <a:pPr marL="0" indent="0">
              <a:lnSpc>
                <a:spcPct val="120000"/>
              </a:lnSpc>
              <a:buNone/>
            </a:pPr>
            <a:r>
              <a:rPr lang="en-US" sz="1600" b="1" dirty="0"/>
              <a:t>Frameworks</a:t>
            </a:r>
          </a:p>
          <a:p>
            <a:pPr marL="0" indent="0">
              <a:lnSpc>
                <a:spcPct val="120000"/>
              </a:lnSpc>
              <a:buNone/>
            </a:pPr>
            <a:r>
              <a:rPr lang="en-US" sz="1600" dirty="0"/>
              <a:t>In machine learning and artificial intelligence, frameworks such as </a:t>
            </a:r>
          </a:p>
          <a:p>
            <a:pPr>
              <a:lnSpc>
                <a:spcPct val="120000"/>
              </a:lnSpc>
            </a:pPr>
            <a:r>
              <a:rPr lang="en-US" sz="1600" dirty="0">
                <a:highlight>
                  <a:srgbClr val="FFFF00"/>
                </a:highlight>
              </a:rPr>
              <a:t>TensorFlow</a:t>
            </a:r>
            <a:r>
              <a:rPr lang="en-US" sz="1600" dirty="0"/>
              <a:t>, </a:t>
            </a:r>
          </a:p>
          <a:p>
            <a:pPr>
              <a:lnSpc>
                <a:spcPct val="120000"/>
              </a:lnSpc>
            </a:pPr>
            <a:r>
              <a:rPr lang="en-US" sz="1600" b="1" dirty="0">
                <a:highlight>
                  <a:srgbClr val="FFFF00"/>
                </a:highlight>
              </a:rPr>
              <a:t>PyTorch</a:t>
            </a:r>
            <a:r>
              <a:rPr lang="en-US" sz="1600" dirty="0"/>
              <a:t>, and </a:t>
            </a:r>
          </a:p>
          <a:p>
            <a:pPr>
              <a:lnSpc>
                <a:spcPct val="120000"/>
              </a:lnSpc>
            </a:pPr>
            <a:r>
              <a:rPr lang="en-US" sz="1600" dirty="0">
                <a:highlight>
                  <a:srgbClr val="FFFF00"/>
                </a:highlight>
              </a:rPr>
              <a:t>Scikit-learn</a:t>
            </a:r>
            <a:r>
              <a:rPr lang="en-US" sz="1600" dirty="0"/>
              <a:t> </a:t>
            </a:r>
          </a:p>
          <a:p>
            <a:pPr marL="0" indent="0">
              <a:lnSpc>
                <a:spcPct val="120000"/>
              </a:lnSpc>
              <a:buNone/>
            </a:pPr>
            <a:r>
              <a:rPr lang="en-US" sz="1600" dirty="0"/>
              <a:t>provide essential tools for building, training, and deploying neural networks. </a:t>
            </a:r>
          </a:p>
          <a:p>
            <a:pPr marL="0" indent="0">
              <a:lnSpc>
                <a:spcPct val="120000"/>
              </a:lnSpc>
              <a:buNone/>
            </a:pPr>
            <a:r>
              <a:rPr lang="en-US" sz="1600" dirty="0"/>
              <a:t>These frameworks streamline tasks like </a:t>
            </a:r>
            <a:r>
              <a:rPr lang="en-US" sz="1600" dirty="0">
                <a:highlight>
                  <a:srgbClr val="FFFF00"/>
                </a:highlight>
              </a:rPr>
              <a:t>defining models</a:t>
            </a:r>
            <a:r>
              <a:rPr lang="en-US" sz="1600" dirty="0"/>
              <a:t>, handling data, and </a:t>
            </a:r>
            <a:r>
              <a:rPr lang="en-US" sz="1600" dirty="0">
                <a:highlight>
                  <a:srgbClr val="FFFF00"/>
                </a:highlight>
              </a:rPr>
              <a:t>running optimization algorithms</a:t>
            </a:r>
            <a:r>
              <a:rPr lang="en-US" sz="1600" dirty="0"/>
              <a:t>, making the development process more efficient and accessible to researchers and developers.</a:t>
            </a:r>
            <a:endParaRPr lang="de-DE" sz="16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14</a:t>
            </a:fld>
            <a:endParaRPr lang="fr-BE"/>
          </a:p>
        </p:txBody>
      </p:sp>
      <p:sp>
        <p:nvSpPr>
          <p:cNvPr id="10" name="Inhaltsplatzhalter 9">
            <a:extLst>
              <a:ext uri="{FF2B5EF4-FFF2-40B4-BE49-F238E27FC236}">
                <a16:creationId xmlns:a16="http://schemas.microsoft.com/office/drawing/2014/main" id="{9F429D91-762A-3BF3-2BC4-995DB311090C}"/>
              </a:ext>
            </a:extLst>
          </p:cNvPr>
          <p:cNvSpPr>
            <a:spLocks noGrp="1"/>
          </p:cNvSpPr>
          <p:nvPr>
            <p:ph idx="13"/>
          </p:nvPr>
        </p:nvSpPr>
        <p:spPr/>
        <p:txBody>
          <a:bodyPr>
            <a:normAutofit/>
          </a:bodyPr>
          <a:lstStyle/>
          <a:p>
            <a:pPr marL="0" indent="0">
              <a:lnSpc>
                <a:spcPct val="120000"/>
              </a:lnSpc>
              <a:buNone/>
            </a:pPr>
            <a:r>
              <a:rPr lang="en-US" sz="1600" b="1" dirty="0"/>
              <a:t>Tools</a:t>
            </a:r>
            <a:r>
              <a:rPr lang="en-US" sz="1600" dirty="0"/>
              <a:t> for machine learning extend beyond just building models; they also include platforms for </a:t>
            </a:r>
          </a:p>
          <a:p>
            <a:pPr>
              <a:lnSpc>
                <a:spcPct val="120000"/>
              </a:lnSpc>
            </a:pPr>
            <a:r>
              <a:rPr lang="en-US" sz="1600" b="1" dirty="0">
                <a:highlight>
                  <a:srgbClr val="FFFF00"/>
                </a:highlight>
              </a:rPr>
              <a:t>managing data </a:t>
            </a:r>
            <a:r>
              <a:rPr lang="en-US" sz="1600" dirty="0"/>
              <a:t>(e.g., Pandas or </a:t>
            </a:r>
            <a:r>
              <a:rPr lang="en-US" sz="1600" dirty="0" err="1"/>
              <a:t>Xarray</a:t>
            </a:r>
            <a:r>
              <a:rPr lang="en-US" sz="1600" dirty="0"/>
              <a:t>), </a:t>
            </a:r>
          </a:p>
          <a:p>
            <a:pPr>
              <a:lnSpc>
                <a:spcPct val="120000"/>
              </a:lnSpc>
            </a:pPr>
            <a:r>
              <a:rPr lang="en-US" sz="1600" b="1" dirty="0">
                <a:highlight>
                  <a:srgbClr val="FFFF00"/>
                </a:highlight>
              </a:rPr>
              <a:t>visualization</a:t>
            </a:r>
            <a:r>
              <a:rPr lang="en-US" sz="1600" dirty="0"/>
              <a:t> (e.g., Matplotlib, Cartopy), and</a:t>
            </a:r>
          </a:p>
          <a:p>
            <a:pPr>
              <a:lnSpc>
                <a:spcPct val="120000"/>
              </a:lnSpc>
            </a:pPr>
            <a:r>
              <a:rPr lang="en-US" sz="1600" b="1" dirty="0">
                <a:highlight>
                  <a:srgbClr val="FFFF00"/>
                </a:highlight>
              </a:rPr>
              <a:t>hyperparameter</a:t>
            </a:r>
            <a:r>
              <a:rPr lang="en-US" sz="1600" dirty="0"/>
              <a:t> tuning (e.g., </a:t>
            </a:r>
            <a:r>
              <a:rPr lang="en-US" sz="1600" dirty="0" err="1"/>
              <a:t>Mlflow</a:t>
            </a:r>
            <a:r>
              <a:rPr lang="en-US" sz="1600" dirty="0"/>
              <a:t> Tracking, Optuna, Hyperopt). </a:t>
            </a:r>
          </a:p>
          <a:p>
            <a:pPr marL="0" indent="0">
              <a:lnSpc>
                <a:spcPct val="120000"/>
              </a:lnSpc>
              <a:buNone/>
            </a:pPr>
            <a:r>
              <a:rPr lang="en-US" sz="1600" dirty="0"/>
              <a:t>These tools help improve the accuracy and efficiency of model training and evaluation.</a:t>
            </a:r>
          </a:p>
        </p:txBody>
      </p:sp>
      <p:sp>
        <p:nvSpPr>
          <p:cNvPr id="11" name="Inhaltsplatzhalter 10">
            <a:extLst>
              <a:ext uri="{FF2B5EF4-FFF2-40B4-BE49-F238E27FC236}">
                <a16:creationId xmlns:a16="http://schemas.microsoft.com/office/drawing/2014/main" id="{D62FF7AB-E52B-D845-52A9-5D4E4242C690}"/>
              </a:ext>
            </a:extLst>
          </p:cNvPr>
          <p:cNvSpPr>
            <a:spLocks noGrp="1"/>
          </p:cNvSpPr>
          <p:nvPr>
            <p:ph idx="14"/>
          </p:nvPr>
        </p:nvSpPr>
        <p:spPr/>
        <p:txBody>
          <a:bodyPr>
            <a:normAutofit/>
          </a:bodyPr>
          <a:lstStyle/>
          <a:p>
            <a:pPr marL="0" indent="0">
              <a:lnSpc>
                <a:spcPct val="120000"/>
              </a:lnSpc>
              <a:buNone/>
            </a:pPr>
            <a:r>
              <a:rPr lang="en-US" sz="1600" b="1" dirty="0"/>
              <a:t>Environment</a:t>
            </a:r>
          </a:p>
          <a:p>
            <a:pPr marL="0" indent="0">
              <a:lnSpc>
                <a:spcPct val="120000"/>
              </a:lnSpc>
              <a:buNone/>
            </a:pPr>
            <a:r>
              <a:rPr lang="en-US" sz="1600" dirty="0"/>
              <a:t>In a production environment, </a:t>
            </a:r>
            <a:r>
              <a:rPr lang="en-US" sz="1600" dirty="0">
                <a:highlight>
                  <a:srgbClr val="FFFF00"/>
                </a:highlight>
              </a:rPr>
              <a:t>MLOps</a:t>
            </a:r>
            <a:r>
              <a:rPr lang="en-US" sz="1600" dirty="0"/>
              <a:t> (Machine Learning Operations) is crucial for integrating machine learning into broader software and business workflows. </a:t>
            </a:r>
          </a:p>
          <a:p>
            <a:pPr marL="0" indent="0">
              <a:lnSpc>
                <a:spcPct val="120000"/>
              </a:lnSpc>
              <a:buNone/>
            </a:pPr>
            <a:r>
              <a:rPr lang="en-US" sz="1600" dirty="0"/>
              <a:t>MLOps tools like Kubernetes, MLflow, and Kubeflow help </a:t>
            </a:r>
            <a:r>
              <a:rPr lang="en-US" sz="1600" dirty="0">
                <a:highlight>
                  <a:srgbClr val="FFFF00"/>
                </a:highlight>
              </a:rPr>
              <a:t>manage</a:t>
            </a:r>
            <a:r>
              <a:rPr lang="en-US" sz="1600" dirty="0"/>
              <a:t> the </a:t>
            </a:r>
            <a:r>
              <a:rPr lang="en-US" sz="1600" dirty="0">
                <a:highlight>
                  <a:srgbClr val="FFFF00"/>
                </a:highlight>
              </a:rPr>
              <a:t>entire lifecycle </a:t>
            </a:r>
            <a:r>
              <a:rPr lang="en-US" sz="1600" dirty="0"/>
              <a:t>of machine learning models, from development to deployment and monitoring. </a:t>
            </a:r>
          </a:p>
          <a:p>
            <a:pPr marL="0" indent="0">
              <a:lnSpc>
                <a:spcPct val="120000"/>
              </a:lnSpc>
              <a:buNone/>
            </a:pPr>
            <a:r>
              <a:rPr lang="en-US" sz="1600" dirty="0"/>
              <a:t>They ensure that models can be scaled, updated, and maintained efficiently while tracking performance and preventing issues like model drift.</a:t>
            </a:r>
            <a:endParaRPr lang="de-DE" sz="16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Tree>
    <p:extLst>
      <p:ext uri="{BB962C8B-B14F-4D97-AF65-F5344CB8AC3E}">
        <p14:creationId xmlns:p14="http://schemas.microsoft.com/office/powerpoint/2010/main" val="208606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highlight>
                  <a:srgbClr val="00FFFF"/>
                </a:highlight>
              </a:rPr>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A3B8DD48-4B37-C985-A5BA-8D3BD5205746}"/>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15</a:t>
            </a:fld>
            <a:endParaRPr lang="fr-BE"/>
          </a:p>
        </p:txBody>
      </p:sp>
      <p:sp>
        <p:nvSpPr>
          <p:cNvPr id="10" name="Fußzeilenplatzhalter 9">
            <a:extLst>
              <a:ext uri="{FF2B5EF4-FFF2-40B4-BE49-F238E27FC236}">
                <a16:creationId xmlns:a16="http://schemas.microsoft.com/office/drawing/2014/main" id="{272B7962-45A7-6FA8-9F21-E5ADF67EC6D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98905AB9-C8CD-91DA-39C7-ECA4F3DE0E30}"/>
              </a:ext>
            </a:extLst>
          </p:cNvPr>
          <p:cNvSpPr>
            <a:spLocks noGrp="1"/>
          </p:cNvSpPr>
          <p:nvPr>
            <p:ph type="dt" sz="half" idx="10"/>
          </p:nvPr>
        </p:nvSpPr>
        <p:spPr/>
        <p:txBody>
          <a:bodyPr/>
          <a:lstStyle/>
          <a:p>
            <a:fld id="{670EC5A9-A973-4831-A3FC-7932A86893D4}" type="datetime1">
              <a:rPr lang="en-GB" smtClean="0"/>
              <a:t>16/09/2024</a:t>
            </a:fld>
            <a:endParaRPr lang="de-DE" dirty="0"/>
          </a:p>
        </p:txBody>
      </p:sp>
      <p:sp>
        <p:nvSpPr>
          <p:cNvPr id="12" name="Textfeld 11">
            <a:extLst>
              <a:ext uri="{FF2B5EF4-FFF2-40B4-BE49-F238E27FC236}">
                <a16:creationId xmlns:a16="http://schemas.microsoft.com/office/drawing/2014/main" id="{351ECB6B-EE51-8B87-8821-A91BA63286C5}"/>
              </a:ext>
            </a:extLst>
          </p:cNvPr>
          <p:cNvSpPr txBox="1"/>
          <p:nvPr/>
        </p:nvSpPr>
        <p:spPr>
          <a:xfrm rot="531860">
            <a:off x="5534695" y="2163579"/>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1.2</a:t>
            </a:r>
            <a:endParaRPr lang="de-DE" sz="4800" dirty="0">
              <a:solidFill>
                <a:schemeClr val="bg1"/>
              </a:solidFill>
              <a:highlight>
                <a:srgbClr val="FF0000"/>
              </a:highlight>
            </a:endParaRPr>
          </a:p>
        </p:txBody>
      </p:sp>
    </p:spTree>
    <p:extLst>
      <p:ext uri="{BB962C8B-B14F-4D97-AF65-F5344CB8AC3E}">
        <p14:creationId xmlns:p14="http://schemas.microsoft.com/office/powerpoint/2010/main" val="789972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F456A-1433-1BD8-ED3C-9022F13B598F}"/>
              </a:ext>
            </a:extLst>
          </p:cNvPr>
          <p:cNvSpPr>
            <a:spLocks noGrp="1"/>
          </p:cNvSpPr>
          <p:nvPr>
            <p:ph type="title"/>
          </p:nvPr>
        </p:nvSpPr>
        <p:spPr/>
        <p:txBody>
          <a:bodyPr/>
          <a:lstStyle/>
          <a:p>
            <a:r>
              <a:rPr lang="en-GB" dirty="0"/>
              <a:t>Portable AI Work Environment</a:t>
            </a:r>
            <a:endParaRPr lang="de-DE" dirty="0"/>
          </a:p>
        </p:txBody>
      </p:sp>
      <p:sp>
        <p:nvSpPr>
          <p:cNvPr id="4" name="Rechteck: abgerundete Ecken 3">
            <a:extLst>
              <a:ext uri="{FF2B5EF4-FFF2-40B4-BE49-F238E27FC236}">
                <a16:creationId xmlns:a16="http://schemas.microsoft.com/office/drawing/2014/main" id="{8D076549-EF04-842E-D559-71126A797E20}"/>
              </a:ext>
            </a:extLst>
          </p:cNvPr>
          <p:cNvSpPr/>
          <p:nvPr/>
        </p:nvSpPr>
        <p:spPr>
          <a:xfrm>
            <a:off x="838200" y="1325366"/>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Windows Computer</a:t>
            </a:r>
            <a:endParaRPr lang="de-DE" b="1" dirty="0"/>
          </a:p>
        </p:txBody>
      </p:sp>
      <p:sp>
        <p:nvSpPr>
          <p:cNvPr id="5" name="Rechteck: abgerundete Ecken 4">
            <a:extLst>
              <a:ext uri="{FF2B5EF4-FFF2-40B4-BE49-F238E27FC236}">
                <a16:creationId xmlns:a16="http://schemas.microsoft.com/office/drawing/2014/main" id="{11C33751-6D72-9BD4-2342-60293027EAD5}"/>
              </a:ext>
            </a:extLst>
          </p:cNvPr>
          <p:cNvSpPr/>
          <p:nvPr/>
        </p:nvSpPr>
        <p:spPr>
          <a:xfrm>
            <a:off x="83820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Linux Workstation</a:t>
            </a:r>
            <a:endParaRPr lang="de-DE" b="1" dirty="0"/>
          </a:p>
        </p:txBody>
      </p:sp>
      <p:sp>
        <p:nvSpPr>
          <p:cNvPr id="6" name="Rechteck: abgerundete Ecken 5">
            <a:extLst>
              <a:ext uri="{FF2B5EF4-FFF2-40B4-BE49-F238E27FC236}">
                <a16:creationId xmlns:a16="http://schemas.microsoft.com/office/drawing/2014/main" id="{160F42B4-B881-0F7D-9D4D-E9E14BD9E405}"/>
              </a:ext>
            </a:extLst>
          </p:cNvPr>
          <p:cNvSpPr/>
          <p:nvPr/>
        </p:nvSpPr>
        <p:spPr>
          <a:xfrm>
            <a:off x="838200" y="4551022"/>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Virtual Server (Cloud)</a:t>
            </a:r>
            <a:endParaRPr lang="de-DE" b="1" dirty="0"/>
          </a:p>
        </p:txBody>
      </p:sp>
      <p:sp>
        <p:nvSpPr>
          <p:cNvPr id="7" name="Rechteck: abgerundete Ecken 6">
            <a:extLst>
              <a:ext uri="{FF2B5EF4-FFF2-40B4-BE49-F238E27FC236}">
                <a16:creationId xmlns:a16="http://schemas.microsoft.com/office/drawing/2014/main" id="{B8D7BB5C-3D27-3FFC-D3AE-A839C214FF07}"/>
              </a:ext>
            </a:extLst>
          </p:cNvPr>
          <p:cNvSpPr/>
          <p:nvPr/>
        </p:nvSpPr>
        <p:spPr>
          <a:xfrm>
            <a:off x="4563010" y="1325366"/>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GPU Nodes</a:t>
            </a:r>
            <a:endParaRPr lang="de-DE" b="1" dirty="0"/>
          </a:p>
        </p:txBody>
      </p:sp>
      <p:sp>
        <p:nvSpPr>
          <p:cNvPr id="8" name="Rechteck: abgerundete Ecken 7">
            <a:extLst>
              <a:ext uri="{FF2B5EF4-FFF2-40B4-BE49-F238E27FC236}">
                <a16:creationId xmlns:a16="http://schemas.microsoft.com/office/drawing/2014/main" id="{03035733-FD36-B03F-4F95-51A45ECD5B5D}"/>
              </a:ext>
            </a:extLst>
          </p:cNvPr>
          <p:cNvSpPr/>
          <p:nvPr/>
        </p:nvSpPr>
        <p:spPr>
          <a:xfrm>
            <a:off x="456301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HPC Cluster</a:t>
            </a:r>
            <a:endParaRPr lang="de-DE" b="1" dirty="0"/>
          </a:p>
        </p:txBody>
      </p:sp>
      <p:sp>
        <p:nvSpPr>
          <p:cNvPr id="9" name="Rechteck: abgerundete Ecken 8">
            <a:extLst>
              <a:ext uri="{FF2B5EF4-FFF2-40B4-BE49-F238E27FC236}">
                <a16:creationId xmlns:a16="http://schemas.microsoft.com/office/drawing/2014/main" id="{ADA17560-A2C0-7B2D-2EDF-8E44FE034881}"/>
              </a:ext>
            </a:extLst>
          </p:cNvPr>
          <p:cNvSpPr/>
          <p:nvPr/>
        </p:nvSpPr>
        <p:spPr>
          <a:xfrm>
            <a:off x="4563010" y="4551022"/>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Google Colab</a:t>
            </a:r>
            <a:endParaRPr lang="de-DE" b="1" dirty="0"/>
          </a:p>
        </p:txBody>
      </p:sp>
      <p:sp>
        <p:nvSpPr>
          <p:cNvPr id="10" name="Rechteck: abgerundete Ecken 9">
            <a:extLst>
              <a:ext uri="{FF2B5EF4-FFF2-40B4-BE49-F238E27FC236}">
                <a16:creationId xmlns:a16="http://schemas.microsoft.com/office/drawing/2014/main" id="{1BA573B3-4744-D816-FAE3-3529215DF604}"/>
              </a:ext>
            </a:extLst>
          </p:cNvPr>
          <p:cNvSpPr/>
          <p:nvPr/>
        </p:nvSpPr>
        <p:spPr>
          <a:xfrm>
            <a:off x="8287820" y="1325365"/>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EWC</a:t>
            </a:r>
            <a:endParaRPr lang="de-DE" b="1" dirty="0"/>
          </a:p>
        </p:txBody>
      </p:sp>
      <p:sp>
        <p:nvSpPr>
          <p:cNvPr id="11" name="Textfeld 10">
            <a:extLst>
              <a:ext uri="{FF2B5EF4-FFF2-40B4-BE49-F238E27FC236}">
                <a16:creationId xmlns:a16="http://schemas.microsoft.com/office/drawing/2014/main" id="{8987BBF0-F9CC-BA74-3AED-C4CB162992DB}"/>
              </a:ext>
            </a:extLst>
          </p:cNvPr>
          <p:cNvSpPr txBox="1"/>
          <p:nvPr/>
        </p:nvSpPr>
        <p:spPr>
          <a:xfrm>
            <a:off x="8497455" y="4644161"/>
            <a:ext cx="3270735" cy="1200329"/>
          </a:xfrm>
          <a:prstGeom prst="rect">
            <a:avLst/>
          </a:prstGeom>
          <a:noFill/>
        </p:spPr>
        <p:txBody>
          <a:bodyPr wrap="square" rtlCol="0">
            <a:spAutoFit/>
          </a:bodyPr>
          <a:lstStyle/>
          <a:p>
            <a:r>
              <a:rPr lang="en-GB" dirty="0">
                <a:highlight>
                  <a:srgbClr val="FFFF00"/>
                </a:highlight>
              </a:rPr>
              <a:t>Recommendation</a:t>
            </a:r>
            <a:r>
              <a:rPr lang="en-GB" dirty="0"/>
              <a:t>: Carry out portable design, do not limit yourself to one working environment only!</a:t>
            </a:r>
            <a:endParaRPr lang="de-DE" dirty="0"/>
          </a:p>
        </p:txBody>
      </p:sp>
      <p:sp>
        <p:nvSpPr>
          <p:cNvPr id="14" name="Rechteck: abgerundete Ecken 13">
            <a:extLst>
              <a:ext uri="{FF2B5EF4-FFF2-40B4-BE49-F238E27FC236}">
                <a16:creationId xmlns:a16="http://schemas.microsoft.com/office/drawing/2014/main" id="{8477D910-5C9E-1061-CEED-98AD3D566281}"/>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
        <p:nvSpPr>
          <p:cNvPr id="16" name="Foliennummernplatzhalter 15">
            <a:extLst>
              <a:ext uri="{FF2B5EF4-FFF2-40B4-BE49-F238E27FC236}">
                <a16:creationId xmlns:a16="http://schemas.microsoft.com/office/drawing/2014/main" id="{C2BC2682-F652-7C77-857B-C792864DA39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16</a:t>
            </a:fld>
            <a:endParaRPr lang="fr-BE"/>
          </a:p>
        </p:txBody>
      </p:sp>
      <p:sp>
        <p:nvSpPr>
          <p:cNvPr id="18" name="Fußzeilenplatzhalter 17">
            <a:extLst>
              <a:ext uri="{FF2B5EF4-FFF2-40B4-BE49-F238E27FC236}">
                <a16:creationId xmlns:a16="http://schemas.microsoft.com/office/drawing/2014/main" id="{F9155DE8-A0B2-90E6-880D-C772B2AED7D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9" name="Datumsplatzhalter 18">
            <a:extLst>
              <a:ext uri="{FF2B5EF4-FFF2-40B4-BE49-F238E27FC236}">
                <a16:creationId xmlns:a16="http://schemas.microsoft.com/office/drawing/2014/main" id="{B1820EB6-3714-3DCF-C8C3-29C0CC48C0F3}"/>
              </a:ext>
            </a:extLst>
          </p:cNvPr>
          <p:cNvSpPr>
            <a:spLocks noGrp="1"/>
          </p:cNvSpPr>
          <p:nvPr>
            <p:ph type="dt" sz="half" idx="10"/>
          </p:nvPr>
        </p:nvSpPr>
        <p:spPr/>
        <p:txBody>
          <a:bodyPr/>
          <a:lstStyle/>
          <a:p>
            <a:fld id="{868B22AF-062C-42C0-884B-5E79FEB94D8B}" type="datetime1">
              <a:rPr lang="en-GB" smtClean="0"/>
              <a:t>16/09/2024</a:t>
            </a:fld>
            <a:endParaRPr lang="de-DE" dirty="0"/>
          </a:p>
        </p:txBody>
      </p:sp>
      <p:sp>
        <p:nvSpPr>
          <p:cNvPr id="20" name="Rechteck: abgerundete Ecken 19">
            <a:extLst>
              <a:ext uri="{FF2B5EF4-FFF2-40B4-BE49-F238E27FC236}">
                <a16:creationId xmlns:a16="http://schemas.microsoft.com/office/drawing/2014/main" id="{13D72FC2-0F06-11C6-694F-06D19BC6DE12}"/>
              </a:ext>
            </a:extLst>
          </p:cNvPr>
          <p:cNvSpPr/>
          <p:nvPr/>
        </p:nvSpPr>
        <p:spPr>
          <a:xfrm>
            <a:off x="828782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GPU Computer</a:t>
            </a:r>
            <a:endParaRPr lang="de-DE" b="1" dirty="0"/>
          </a:p>
        </p:txBody>
      </p:sp>
    </p:spTree>
    <p:extLst>
      <p:ext uri="{BB962C8B-B14F-4D97-AF65-F5344CB8AC3E}">
        <p14:creationId xmlns:p14="http://schemas.microsoft.com/office/powerpoint/2010/main" val="250599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DDEEDBC-EB4D-E6C1-0B2B-86F4BF55A554}"/>
              </a:ext>
            </a:extLst>
          </p:cNvPr>
          <p:cNvSpPr>
            <a:spLocks noGrp="1"/>
          </p:cNvSpPr>
          <p:nvPr>
            <p:ph sz="quarter" idx="4294967295"/>
          </p:nvPr>
        </p:nvSpPr>
        <p:spPr>
          <a:xfrm>
            <a:off x="838202" y="1266825"/>
            <a:ext cx="10515600" cy="4764089"/>
          </a:xfrm>
        </p:spPr>
        <p:txBody>
          <a:bodyPr/>
          <a:lstStyle/>
          <a:p>
            <a:r>
              <a:rPr lang="en-GB" dirty="0"/>
              <a:t>Download Python from </a:t>
            </a:r>
            <a:r>
              <a:rPr lang="en-GB" dirty="0">
                <a:hlinkClick r:id="rId2"/>
              </a:rPr>
              <a:t>https://www.python.org/downloads/</a:t>
            </a:r>
            <a:endParaRPr lang="en-GB" dirty="0"/>
          </a:p>
        </p:txBody>
      </p:sp>
      <p:sp>
        <p:nvSpPr>
          <p:cNvPr id="5" name="Titel 4">
            <a:extLst>
              <a:ext uri="{FF2B5EF4-FFF2-40B4-BE49-F238E27FC236}">
                <a16:creationId xmlns:a16="http://schemas.microsoft.com/office/drawing/2014/main" id="{1076B61F-EE16-D664-BD07-C519C073E28C}"/>
              </a:ext>
            </a:extLst>
          </p:cNvPr>
          <p:cNvSpPr>
            <a:spLocks noGrp="1"/>
          </p:cNvSpPr>
          <p:nvPr>
            <p:ph type="title"/>
          </p:nvPr>
        </p:nvSpPr>
        <p:spPr/>
        <p:txBody>
          <a:bodyPr/>
          <a:lstStyle/>
          <a:p>
            <a:r>
              <a:rPr lang="en-GB" dirty="0"/>
              <a:t>Python for Windows</a:t>
            </a:r>
            <a:endParaRPr lang="de-DE" dirty="0"/>
          </a:p>
        </p:txBody>
      </p:sp>
      <p:pic>
        <p:nvPicPr>
          <p:cNvPr id="9" name="Grafik 8">
            <a:extLst>
              <a:ext uri="{FF2B5EF4-FFF2-40B4-BE49-F238E27FC236}">
                <a16:creationId xmlns:a16="http://schemas.microsoft.com/office/drawing/2014/main" id="{62435086-46B2-A0F8-C1D5-BF3DBE4302C2}"/>
              </a:ext>
            </a:extLst>
          </p:cNvPr>
          <p:cNvPicPr>
            <a:picLocks noChangeAspect="1"/>
          </p:cNvPicPr>
          <p:nvPr/>
        </p:nvPicPr>
        <p:blipFill>
          <a:blip r:embed="rId3"/>
          <a:stretch>
            <a:fillRect/>
          </a:stretch>
        </p:blipFill>
        <p:spPr>
          <a:xfrm>
            <a:off x="7492114" y="3007287"/>
            <a:ext cx="4215131" cy="2583888"/>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9B9BFFAE-73E6-781F-E873-749222323A92}"/>
              </a:ext>
            </a:extLst>
          </p:cNvPr>
          <p:cNvPicPr>
            <a:picLocks noChangeAspect="1"/>
          </p:cNvPicPr>
          <p:nvPr/>
        </p:nvPicPr>
        <p:blipFill>
          <a:blip r:embed="rId4"/>
          <a:stretch>
            <a:fillRect/>
          </a:stretch>
        </p:blipFill>
        <p:spPr>
          <a:xfrm>
            <a:off x="1829483" y="1865598"/>
            <a:ext cx="5560700" cy="3725577"/>
          </a:xfrm>
          <a:prstGeom prst="rect">
            <a:avLst/>
          </a:prstGeom>
          <a:ln>
            <a:noFill/>
          </a:ln>
          <a:effectLst>
            <a:outerShdw blurRad="292100" dist="139700" dir="2700000" algn="tl" rotWithShape="0">
              <a:srgbClr val="333333">
                <a:alpha val="65000"/>
              </a:srgbClr>
            </a:outerShdw>
          </a:effectLst>
        </p:spPr>
      </p:pic>
      <p:sp>
        <p:nvSpPr>
          <p:cNvPr id="11" name="Textfeld 10">
            <a:extLst>
              <a:ext uri="{FF2B5EF4-FFF2-40B4-BE49-F238E27FC236}">
                <a16:creationId xmlns:a16="http://schemas.microsoft.com/office/drawing/2014/main" id="{23C216C6-7BEC-B455-451B-872FEB410CA5}"/>
              </a:ext>
            </a:extLst>
          </p:cNvPr>
          <p:cNvSpPr txBox="1"/>
          <p:nvPr/>
        </p:nvSpPr>
        <p:spPr>
          <a:xfrm>
            <a:off x="7948247" y="1947303"/>
            <a:ext cx="3598984" cy="646331"/>
          </a:xfrm>
          <a:prstGeom prst="rect">
            <a:avLst/>
          </a:prstGeom>
          <a:noFill/>
        </p:spPr>
        <p:txBody>
          <a:bodyPr wrap="square">
            <a:spAutoFit/>
          </a:bodyPr>
          <a:lstStyle/>
          <a:p>
            <a:pPr marL="285750" indent="-285750">
              <a:buFont typeface="Arial" panose="020B0604020202020204" pitchFamily="34" charset="0"/>
              <a:buChar char="•"/>
            </a:pPr>
            <a:r>
              <a:rPr lang="en-GB" dirty="0"/>
              <a:t>Install Python, </a:t>
            </a:r>
            <a:br>
              <a:rPr lang="en-GB" dirty="0"/>
            </a:br>
            <a:r>
              <a:rPr lang="en-GB" dirty="0"/>
              <a:t>Klick Add to PATH!! </a:t>
            </a:r>
            <a:endParaRPr lang="de-DE" dirty="0"/>
          </a:p>
        </p:txBody>
      </p:sp>
      <p:sp>
        <p:nvSpPr>
          <p:cNvPr id="8" name="Foliennummernplatzhalter 7">
            <a:extLst>
              <a:ext uri="{FF2B5EF4-FFF2-40B4-BE49-F238E27FC236}">
                <a16:creationId xmlns:a16="http://schemas.microsoft.com/office/drawing/2014/main" id="{FE739725-6C36-512E-B42A-7F16F95E774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17</a:t>
            </a:fld>
            <a:endParaRPr lang="fr-BE"/>
          </a:p>
        </p:txBody>
      </p:sp>
      <p:sp>
        <p:nvSpPr>
          <p:cNvPr id="12" name="Fußzeilenplatzhalter 11">
            <a:extLst>
              <a:ext uri="{FF2B5EF4-FFF2-40B4-BE49-F238E27FC236}">
                <a16:creationId xmlns:a16="http://schemas.microsoft.com/office/drawing/2014/main" id="{BCE29FA3-4BF4-E036-30ED-72E56FC819B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934D3176-183C-3558-6C30-D70FB383E57D}"/>
              </a:ext>
            </a:extLst>
          </p:cNvPr>
          <p:cNvSpPr>
            <a:spLocks noGrp="1"/>
          </p:cNvSpPr>
          <p:nvPr>
            <p:ph type="dt" sz="half" idx="10"/>
          </p:nvPr>
        </p:nvSpPr>
        <p:spPr/>
        <p:txBody>
          <a:bodyPr/>
          <a:lstStyle/>
          <a:p>
            <a:fld id="{736A5C96-62BE-423E-942A-349EB3D9B13D}" type="datetime1">
              <a:rPr lang="en-GB" smtClean="0"/>
              <a:t>16/09/2024</a:t>
            </a:fld>
            <a:endParaRPr lang="de-DE" dirty="0"/>
          </a:p>
        </p:txBody>
      </p:sp>
      <p:sp>
        <p:nvSpPr>
          <p:cNvPr id="15" name="Rechteck: abgerundete Ecken 14">
            <a:extLst>
              <a:ext uri="{FF2B5EF4-FFF2-40B4-BE49-F238E27FC236}">
                <a16:creationId xmlns:a16="http://schemas.microsoft.com/office/drawing/2014/main" id="{80D3C930-362F-87D7-4079-56B72100C5C5}"/>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61430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A1353D-989E-D00F-88E3-0675DC625CC8}"/>
              </a:ext>
            </a:extLst>
          </p:cNvPr>
          <p:cNvSpPr>
            <a:spLocks noGrp="1"/>
          </p:cNvSpPr>
          <p:nvPr>
            <p:ph type="title"/>
          </p:nvPr>
        </p:nvSpPr>
        <p:spPr/>
        <p:txBody>
          <a:bodyPr/>
          <a:lstStyle/>
          <a:p>
            <a:r>
              <a:rPr lang="en-GB" dirty="0"/>
              <a:t>Windows </a:t>
            </a:r>
            <a:r>
              <a:rPr lang="en-GB" dirty="0" err="1"/>
              <a:t>Powershell</a:t>
            </a:r>
            <a:endParaRPr lang="de-DE" dirty="0"/>
          </a:p>
        </p:txBody>
      </p:sp>
      <p:sp>
        <p:nvSpPr>
          <p:cNvPr id="3" name="Inhaltsplatzhalter 2">
            <a:extLst>
              <a:ext uri="{FF2B5EF4-FFF2-40B4-BE49-F238E27FC236}">
                <a16:creationId xmlns:a16="http://schemas.microsoft.com/office/drawing/2014/main" id="{B207D795-3F3D-16A8-2802-E85FCA0F53B9}"/>
              </a:ext>
            </a:extLst>
          </p:cNvPr>
          <p:cNvSpPr>
            <a:spLocks noGrp="1"/>
          </p:cNvSpPr>
          <p:nvPr>
            <p:ph idx="1"/>
          </p:nvPr>
        </p:nvSpPr>
        <p:spPr>
          <a:xfrm>
            <a:off x="838200" y="1171574"/>
            <a:ext cx="10515600" cy="5200349"/>
          </a:xfrm>
        </p:spPr>
        <p:txBody>
          <a:bodyPr>
            <a:normAutofit/>
          </a:bodyPr>
          <a:lstStyle/>
          <a:p>
            <a:r>
              <a:rPr lang="en-GB" dirty="0"/>
              <a:t>Open Windows </a:t>
            </a:r>
            <a:r>
              <a:rPr lang="en-GB" dirty="0" err="1"/>
              <a:t>Powershell</a:t>
            </a:r>
            <a:endParaRPr lang="en-GB" dirty="0"/>
          </a:p>
          <a:p>
            <a:endParaRPr lang="en-GB" dirty="0"/>
          </a:p>
          <a:p>
            <a:r>
              <a:rPr lang="en-GB" dirty="0"/>
              <a:t>To check if you installed a python version you might use</a:t>
            </a:r>
          </a:p>
          <a:p>
            <a:pPr marL="457200" lvl="1" indent="0">
              <a:buNone/>
            </a:pPr>
            <a:r>
              <a:rPr lang="en-GB" dirty="0">
                <a:latin typeface="Abadi Extra Light" panose="020B0204020104020204" pitchFamily="34" charset="0"/>
              </a:rPr>
              <a:t>&gt; $</a:t>
            </a:r>
            <a:r>
              <a:rPr lang="en-GB" dirty="0" err="1">
                <a:latin typeface="Abadi Extra Light" panose="020B0204020104020204" pitchFamily="34" charset="0"/>
              </a:rPr>
              <a:t>env:Path</a:t>
            </a:r>
            <a:r>
              <a:rPr lang="en-GB" dirty="0">
                <a:latin typeface="Abadi Extra Light" panose="020B0204020104020204" pitchFamily="34" charset="0"/>
              </a:rPr>
              <a:t> -split ';' | Select-String -Pattern "python" </a:t>
            </a:r>
          </a:p>
          <a:p>
            <a:pPr lvl="1"/>
            <a:endParaRPr lang="en-GB" dirty="0"/>
          </a:p>
          <a:p>
            <a:pPr lvl="1"/>
            <a:endParaRPr lang="en-GB" dirty="0"/>
          </a:p>
          <a:p>
            <a:pPr marL="457200" lvl="1" indent="0">
              <a:buNone/>
            </a:pPr>
            <a:endParaRPr lang="en-GB" dirty="0"/>
          </a:p>
          <a:p>
            <a:r>
              <a:rPr lang="en-GB" dirty="0"/>
              <a:t>You can now already use python, </a:t>
            </a:r>
            <a:br>
              <a:rPr lang="en-GB" dirty="0"/>
            </a:br>
            <a:r>
              <a:rPr lang="en-GB" dirty="0"/>
              <a:t>by </a:t>
            </a:r>
            <a:r>
              <a:rPr lang="en-GB" dirty="0">
                <a:highlight>
                  <a:srgbClr val="FFFF00"/>
                </a:highlight>
              </a:rPr>
              <a:t>calling python </a:t>
            </a:r>
            <a:r>
              <a:rPr lang="en-GB" dirty="0"/>
              <a:t>in the form, leave by typing </a:t>
            </a:r>
            <a:r>
              <a:rPr lang="en-GB" dirty="0">
                <a:latin typeface="Abadi Extra Light" panose="020B0204020104020204" pitchFamily="34" charset="0"/>
              </a:rPr>
              <a:t>exit()</a:t>
            </a:r>
          </a:p>
          <a:p>
            <a:pPr marL="457200" lvl="1" indent="0">
              <a:buNone/>
            </a:pPr>
            <a:endParaRPr lang="en-GB" dirty="0"/>
          </a:p>
          <a:p>
            <a:pPr marL="457200" lvl="1" indent="0">
              <a:buNone/>
            </a:pPr>
            <a:endParaRPr lang="en-GB" dirty="0"/>
          </a:p>
        </p:txBody>
      </p:sp>
      <p:pic>
        <p:nvPicPr>
          <p:cNvPr id="5" name="Grafik 4">
            <a:extLst>
              <a:ext uri="{FF2B5EF4-FFF2-40B4-BE49-F238E27FC236}">
                <a16:creationId xmlns:a16="http://schemas.microsoft.com/office/drawing/2014/main" id="{12EE71C3-424F-3973-1614-8FBB84E6AECD}"/>
              </a:ext>
            </a:extLst>
          </p:cNvPr>
          <p:cNvPicPr>
            <a:picLocks noChangeAspect="1"/>
          </p:cNvPicPr>
          <p:nvPr/>
        </p:nvPicPr>
        <p:blipFill>
          <a:blip r:embed="rId2"/>
          <a:stretch>
            <a:fillRect/>
          </a:stretch>
        </p:blipFill>
        <p:spPr>
          <a:xfrm>
            <a:off x="5483484" y="1085850"/>
            <a:ext cx="6296904" cy="1000265"/>
          </a:xfrm>
          <a:prstGeom prst="rect">
            <a:avLst/>
          </a:prstGeom>
        </p:spPr>
      </p:pic>
      <p:pic>
        <p:nvPicPr>
          <p:cNvPr id="7" name="Grafik 6">
            <a:extLst>
              <a:ext uri="{FF2B5EF4-FFF2-40B4-BE49-F238E27FC236}">
                <a16:creationId xmlns:a16="http://schemas.microsoft.com/office/drawing/2014/main" id="{F5C39316-FEE2-42D5-327B-30DE70BD257B}"/>
              </a:ext>
            </a:extLst>
          </p:cNvPr>
          <p:cNvPicPr>
            <a:picLocks noChangeAspect="1"/>
          </p:cNvPicPr>
          <p:nvPr/>
        </p:nvPicPr>
        <p:blipFill>
          <a:blip r:embed="rId3"/>
          <a:stretch>
            <a:fillRect/>
          </a:stretch>
        </p:blipFill>
        <p:spPr>
          <a:xfrm>
            <a:off x="6458552" y="3151585"/>
            <a:ext cx="5321836" cy="1133137"/>
          </a:xfrm>
          <a:prstGeom prst="rect">
            <a:avLst/>
          </a:prstGeom>
        </p:spPr>
      </p:pic>
      <p:pic>
        <p:nvPicPr>
          <p:cNvPr id="9" name="Grafik 8">
            <a:extLst>
              <a:ext uri="{FF2B5EF4-FFF2-40B4-BE49-F238E27FC236}">
                <a16:creationId xmlns:a16="http://schemas.microsoft.com/office/drawing/2014/main" id="{8B1E7533-7E72-606B-12C0-B9FF42C913CC}"/>
              </a:ext>
            </a:extLst>
          </p:cNvPr>
          <p:cNvPicPr>
            <a:picLocks noChangeAspect="1"/>
          </p:cNvPicPr>
          <p:nvPr/>
        </p:nvPicPr>
        <p:blipFill>
          <a:blip r:embed="rId4"/>
          <a:stretch>
            <a:fillRect/>
          </a:stretch>
        </p:blipFill>
        <p:spPr>
          <a:xfrm>
            <a:off x="991402" y="5280750"/>
            <a:ext cx="10788986" cy="1091173"/>
          </a:xfrm>
          <a:prstGeom prst="rect">
            <a:avLst/>
          </a:prstGeom>
        </p:spPr>
      </p:pic>
      <p:sp>
        <p:nvSpPr>
          <p:cNvPr id="8" name="Foliennummernplatzhalter 7">
            <a:extLst>
              <a:ext uri="{FF2B5EF4-FFF2-40B4-BE49-F238E27FC236}">
                <a16:creationId xmlns:a16="http://schemas.microsoft.com/office/drawing/2014/main" id="{C8B615B7-3DC3-EE14-0323-3ADF2CC1F229}"/>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18</a:t>
            </a:fld>
            <a:endParaRPr lang="fr-BE"/>
          </a:p>
        </p:txBody>
      </p:sp>
      <p:sp>
        <p:nvSpPr>
          <p:cNvPr id="11" name="Fußzeilenplatzhalter 10">
            <a:extLst>
              <a:ext uri="{FF2B5EF4-FFF2-40B4-BE49-F238E27FC236}">
                <a16:creationId xmlns:a16="http://schemas.microsoft.com/office/drawing/2014/main" id="{1D951872-5F6D-D20B-458A-1C9CBFE2A6A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338723AE-84AE-5FAC-729A-76FF876361CC}"/>
              </a:ext>
            </a:extLst>
          </p:cNvPr>
          <p:cNvSpPr>
            <a:spLocks noGrp="1"/>
          </p:cNvSpPr>
          <p:nvPr>
            <p:ph type="dt" sz="half" idx="10"/>
          </p:nvPr>
        </p:nvSpPr>
        <p:spPr/>
        <p:txBody>
          <a:bodyPr/>
          <a:lstStyle/>
          <a:p>
            <a:fld id="{99E6E2A5-AFD5-4150-8115-0C4404D22281}" type="datetime1">
              <a:rPr lang="en-GB" smtClean="0"/>
              <a:t>16/09/2024</a:t>
            </a:fld>
            <a:endParaRPr lang="de-DE" dirty="0"/>
          </a:p>
        </p:txBody>
      </p:sp>
      <p:sp>
        <p:nvSpPr>
          <p:cNvPr id="13" name="Rechteck: abgerundete Ecken 12">
            <a:extLst>
              <a:ext uri="{FF2B5EF4-FFF2-40B4-BE49-F238E27FC236}">
                <a16:creationId xmlns:a16="http://schemas.microsoft.com/office/drawing/2014/main" id="{9E1346B2-6E08-F741-BCE9-8EB5EE38801F}"/>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183331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B5CC60-89EB-A674-417A-73029E75A442}"/>
              </a:ext>
            </a:extLst>
          </p:cNvPr>
          <p:cNvSpPr>
            <a:spLocks noGrp="1"/>
          </p:cNvSpPr>
          <p:nvPr>
            <p:ph type="title"/>
          </p:nvPr>
        </p:nvSpPr>
        <p:spPr/>
        <p:txBody>
          <a:bodyPr/>
          <a:lstStyle/>
          <a:p>
            <a:r>
              <a:rPr lang="en-GB" dirty="0"/>
              <a:t>Virtual Environments: Fast Installation</a:t>
            </a:r>
            <a:endParaRPr lang="de-DE" dirty="0"/>
          </a:p>
        </p:txBody>
      </p:sp>
      <p:sp>
        <p:nvSpPr>
          <p:cNvPr id="3" name="Inhaltsplatzhalter 2">
            <a:extLst>
              <a:ext uri="{FF2B5EF4-FFF2-40B4-BE49-F238E27FC236}">
                <a16:creationId xmlns:a16="http://schemas.microsoft.com/office/drawing/2014/main" id="{A08132A3-F946-E3D5-E8F1-38E3EBB25D2E}"/>
              </a:ext>
            </a:extLst>
          </p:cNvPr>
          <p:cNvSpPr>
            <a:spLocks noGrp="1"/>
          </p:cNvSpPr>
          <p:nvPr>
            <p:ph idx="1"/>
          </p:nvPr>
        </p:nvSpPr>
        <p:spPr/>
        <p:txBody>
          <a:bodyPr>
            <a:normAutofit lnSpcReduction="10000"/>
          </a:bodyPr>
          <a:lstStyle/>
          <a:p>
            <a:r>
              <a:rPr lang="en-GB" dirty="0"/>
              <a:t>We recommend to work in a </a:t>
            </a:r>
            <a:r>
              <a:rPr lang="en-GB" dirty="0">
                <a:highlight>
                  <a:srgbClr val="FFFF00"/>
                </a:highlight>
              </a:rPr>
              <a:t>virtual environment</a:t>
            </a:r>
          </a:p>
          <a:p>
            <a:r>
              <a:rPr lang="en-GB" b="1" dirty="0">
                <a:solidFill>
                  <a:srgbClr val="FF0000"/>
                </a:solidFill>
              </a:rPr>
              <a:t>This is the same on Windows, Linux, </a:t>
            </a:r>
            <a:br>
              <a:rPr lang="en-GB" b="1" dirty="0">
                <a:solidFill>
                  <a:srgbClr val="FF0000"/>
                </a:solidFill>
              </a:rPr>
            </a:br>
            <a:r>
              <a:rPr lang="en-GB" b="1" dirty="0">
                <a:solidFill>
                  <a:srgbClr val="FF0000"/>
                </a:solidFill>
              </a:rPr>
              <a:t>			locally or on a virtual server in the cloud</a:t>
            </a:r>
            <a:r>
              <a:rPr lang="en-GB" b="1" dirty="0"/>
              <a:t>.  </a:t>
            </a:r>
          </a:p>
          <a:p>
            <a:r>
              <a:rPr lang="en-GB" dirty="0"/>
              <a:t>A Virtual Environment will be installed in a particular </a:t>
            </a:r>
            <a:r>
              <a:rPr lang="en-GB" dirty="0">
                <a:highlight>
                  <a:srgbClr val="FFFF00"/>
                </a:highlight>
              </a:rPr>
              <a:t>folder</a:t>
            </a:r>
            <a:r>
              <a:rPr lang="en-GB" dirty="0"/>
              <a:t>, e.g. ropy. This folder should be in a useful place, it does not need to be in your home directory! </a:t>
            </a:r>
          </a:p>
          <a:p>
            <a:r>
              <a:rPr lang="en-GB" dirty="0"/>
              <a:t>You install a virtual python environment based on a particular </a:t>
            </a:r>
            <a:r>
              <a:rPr lang="en-GB" dirty="0">
                <a:highlight>
                  <a:srgbClr val="FFFF00"/>
                </a:highlight>
              </a:rPr>
              <a:t>python version </a:t>
            </a:r>
            <a:r>
              <a:rPr lang="en-GB" dirty="0"/>
              <a:t>(please use python versions higher than 3.8 at least!!!) by the command: </a:t>
            </a:r>
            <a:endParaRPr lang="en-GB" sz="1800" dirty="0"/>
          </a:p>
          <a:p>
            <a:pPr marL="0" indent="0">
              <a:buNone/>
            </a:pPr>
            <a:br>
              <a:rPr lang="en-GB" sz="1800" dirty="0">
                <a:latin typeface="Abadi Extra Light" panose="020B0204020104020204" pitchFamily="34" charset="0"/>
              </a:rPr>
            </a:br>
            <a:r>
              <a:rPr lang="en-GB" sz="1800" dirty="0">
                <a:latin typeface="Abadi Extra Light" panose="020B0204020104020204" pitchFamily="34" charset="0"/>
              </a:rPr>
              <a:t>PS C:\Users\rolan\all&gt; C:\Users\rolan\AppData\Local\Programs\Python\Python312\</a:t>
            </a:r>
            <a:r>
              <a:rPr lang="en-GB" sz="1800" b="1" dirty="0">
                <a:solidFill>
                  <a:srgbClr val="FF0000"/>
                </a:solidFill>
                <a:latin typeface="Abadi Extra Light" panose="020B0204020104020204" pitchFamily="34" charset="0"/>
              </a:rPr>
              <a:t>python -m </a:t>
            </a:r>
            <a:r>
              <a:rPr lang="en-GB" sz="1800" b="1" dirty="0" err="1">
                <a:solidFill>
                  <a:srgbClr val="FF0000"/>
                </a:solidFill>
                <a:latin typeface="Abadi Extra Light" panose="020B0204020104020204" pitchFamily="34" charset="0"/>
              </a:rPr>
              <a:t>venv</a:t>
            </a:r>
            <a:r>
              <a:rPr lang="en-GB" sz="1800" b="1" dirty="0">
                <a:solidFill>
                  <a:srgbClr val="FF0000"/>
                </a:solidFill>
                <a:latin typeface="Abadi Extra Light" panose="020B0204020104020204" pitchFamily="34" charset="0"/>
              </a:rPr>
              <a:t> ropy312</a:t>
            </a:r>
            <a:br>
              <a:rPr lang="en-GB" sz="1800" b="1" dirty="0">
                <a:solidFill>
                  <a:srgbClr val="FF0000"/>
                </a:solidFill>
                <a:latin typeface="Abadi Extra Light" panose="020B0204020104020204" pitchFamily="34" charset="0"/>
              </a:rPr>
            </a:br>
            <a:endParaRPr lang="en-GB" sz="1800" b="1" dirty="0">
              <a:solidFill>
                <a:srgbClr val="FF0000"/>
              </a:solidFill>
              <a:latin typeface="Abadi Extra Light" panose="020B0204020104020204" pitchFamily="34" charset="0"/>
            </a:endParaRPr>
          </a:p>
          <a:p>
            <a:r>
              <a:rPr lang="en-GB" sz="2400" dirty="0"/>
              <a:t>This will use python 3.12 and install it into the folder  </a:t>
            </a:r>
            <a:r>
              <a:rPr lang="en-GB" sz="2400" dirty="0">
                <a:latin typeface="Abadi Extra Light" panose="020B0204020104020204" pitchFamily="34" charset="0"/>
              </a:rPr>
              <a:t>all\ropy312</a:t>
            </a:r>
          </a:p>
        </p:txBody>
      </p:sp>
      <p:sp>
        <p:nvSpPr>
          <p:cNvPr id="6" name="Foliennummernplatzhalter 5">
            <a:extLst>
              <a:ext uri="{FF2B5EF4-FFF2-40B4-BE49-F238E27FC236}">
                <a16:creationId xmlns:a16="http://schemas.microsoft.com/office/drawing/2014/main" id="{3930766E-0BE5-131B-6504-F2695671586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19</a:t>
            </a:fld>
            <a:endParaRPr lang="fr-BE"/>
          </a:p>
        </p:txBody>
      </p:sp>
      <p:sp>
        <p:nvSpPr>
          <p:cNvPr id="8" name="Fußzeilenplatzhalter 7">
            <a:extLst>
              <a:ext uri="{FF2B5EF4-FFF2-40B4-BE49-F238E27FC236}">
                <a16:creationId xmlns:a16="http://schemas.microsoft.com/office/drawing/2014/main" id="{CDD5EF78-346C-175D-47A5-B948A06C135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9" name="Datumsplatzhalter 8">
            <a:extLst>
              <a:ext uri="{FF2B5EF4-FFF2-40B4-BE49-F238E27FC236}">
                <a16:creationId xmlns:a16="http://schemas.microsoft.com/office/drawing/2014/main" id="{333C0BD9-33BF-4B67-F1DF-E06FB8FC56A0}"/>
              </a:ext>
            </a:extLst>
          </p:cNvPr>
          <p:cNvSpPr>
            <a:spLocks noGrp="1"/>
          </p:cNvSpPr>
          <p:nvPr>
            <p:ph type="dt" sz="half" idx="10"/>
          </p:nvPr>
        </p:nvSpPr>
        <p:spPr/>
        <p:txBody>
          <a:bodyPr/>
          <a:lstStyle/>
          <a:p>
            <a:fld id="{9E3BF601-5406-466A-AEC5-8145314FF61E}" type="datetime1">
              <a:rPr lang="en-GB" smtClean="0"/>
              <a:t>16/09/2024</a:t>
            </a:fld>
            <a:endParaRPr lang="de-DE" dirty="0"/>
          </a:p>
        </p:txBody>
      </p:sp>
      <p:sp>
        <p:nvSpPr>
          <p:cNvPr id="10" name="Rechteck: abgerundete Ecken 9">
            <a:extLst>
              <a:ext uri="{FF2B5EF4-FFF2-40B4-BE49-F238E27FC236}">
                <a16:creationId xmlns:a16="http://schemas.microsoft.com/office/drawing/2014/main" id="{5BD11A62-B83C-E33D-09DA-5ADF56CFBAA5}"/>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27723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highlight>
                  <a:srgbClr val="00FFFF"/>
                </a:highlight>
              </a:rPr>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16/09/2024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5798663" y="1416964"/>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1.1</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18825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626424-E9F3-EA6D-B02F-0B99910F4343}"/>
              </a:ext>
            </a:extLst>
          </p:cNvPr>
          <p:cNvSpPr>
            <a:spLocks noGrp="1"/>
          </p:cNvSpPr>
          <p:nvPr>
            <p:ph type="title"/>
          </p:nvPr>
        </p:nvSpPr>
        <p:spPr/>
        <p:txBody>
          <a:bodyPr/>
          <a:lstStyle/>
          <a:p>
            <a:r>
              <a:rPr lang="en-GB" dirty="0"/>
              <a:t>Virtual Environments: Check</a:t>
            </a:r>
            <a:endParaRPr lang="de-DE" dirty="0"/>
          </a:p>
        </p:txBody>
      </p:sp>
      <p:sp>
        <p:nvSpPr>
          <p:cNvPr id="3" name="Inhaltsplatzhalter 2">
            <a:extLst>
              <a:ext uri="{FF2B5EF4-FFF2-40B4-BE49-F238E27FC236}">
                <a16:creationId xmlns:a16="http://schemas.microsoft.com/office/drawing/2014/main" id="{C186F0AA-EEF1-706B-66BE-7737D9D88688}"/>
              </a:ext>
            </a:extLst>
          </p:cNvPr>
          <p:cNvSpPr>
            <a:spLocks noGrp="1"/>
          </p:cNvSpPr>
          <p:nvPr>
            <p:ph idx="1"/>
          </p:nvPr>
        </p:nvSpPr>
        <p:spPr/>
        <p:txBody>
          <a:bodyPr/>
          <a:lstStyle/>
          <a:p>
            <a:r>
              <a:rPr lang="en-GB" dirty="0"/>
              <a:t>The virtual environment is now located in this folder: </a:t>
            </a:r>
          </a:p>
          <a:p>
            <a:endParaRPr lang="de-DE" dirty="0"/>
          </a:p>
        </p:txBody>
      </p:sp>
      <p:pic>
        <p:nvPicPr>
          <p:cNvPr id="5" name="Grafik 4">
            <a:extLst>
              <a:ext uri="{FF2B5EF4-FFF2-40B4-BE49-F238E27FC236}">
                <a16:creationId xmlns:a16="http://schemas.microsoft.com/office/drawing/2014/main" id="{76DA6AF9-33BF-AF48-2613-607291F620A0}"/>
              </a:ext>
            </a:extLst>
          </p:cNvPr>
          <p:cNvPicPr>
            <a:picLocks noChangeAspect="1"/>
          </p:cNvPicPr>
          <p:nvPr/>
        </p:nvPicPr>
        <p:blipFill>
          <a:blip r:embed="rId3"/>
          <a:stretch>
            <a:fillRect/>
          </a:stretch>
        </p:blipFill>
        <p:spPr>
          <a:xfrm>
            <a:off x="6096000" y="1653447"/>
            <a:ext cx="5687219" cy="2743583"/>
          </a:xfrm>
          <a:prstGeom prst="rect">
            <a:avLst/>
          </a:prstGeom>
        </p:spPr>
      </p:pic>
      <p:pic>
        <p:nvPicPr>
          <p:cNvPr id="7" name="Grafik 6">
            <a:extLst>
              <a:ext uri="{FF2B5EF4-FFF2-40B4-BE49-F238E27FC236}">
                <a16:creationId xmlns:a16="http://schemas.microsoft.com/office/drawing/2014/main" id="{895D861E-2A6A-3CAB-65D1-4EA99B352791}"/>
              </a:ext>
            </a:extLst>
          </p:cNvPr>
          <p:cNvPicPr>
            <a:picLocks noChangeAspect="1"/>
          </p:cNvPicPr>
          <p:nvPr/>
        </p:nvPicPr>
        <p:blipFill>
          <a:blip r:embed="rId4"/>
          <a:stretch>
            <a:fillRect/>
          </a:stretch>
        </p:blipFill>
        <p:spPr>
          <a:xfrm>
            <a:off x="408781" y="1660491"/>
            <a:ext cx="5630061" cy="3153215"/>
          </a:xfrm>
          <a:prstGeom prst="rect">
            <a:avLst/>
          </a:prstGeom>
        </p:spPr>
      </p:pic>
      <p:sp>
        <p:nvSpPr>
          <p:cNvPr id="9" name="Textfeld 8">
            <a:extLst>
              <a:ext uri="{FF2B5EF4-FFF2-40B4-BE49-F238E27FC236}">
                <a16:creationId xmlns:a16="http://schemas.microsoft.com/office/drawing/2014/main" id="{4E5AA94A-26E1-F6F5-E52C-6A1B75C52FD0}"/>
              </a:ext>
            </a:extLst>
          </p:cNvPr>
          <p:cNvSpPr txBox="1"/>
          <p:nvPr/>
        </p:nvSpPr>
        <p:spPr>
          <a:xfrm>
            <a:off x="408781" y="5058098"/>
            <a:ext cx="6362030" cy="1200329"/>
          </a:xfrm>
          <a:prstGeom prst="rect">
            <a:avLst/>
          </a:prstGeom>
          <a:noFill/>
        </p:spPr>
        <p:txBody>
          <a:bodyPr wrap="square">
            <a:spAutoFit/>
          </a:bodyPr>
          <a:lstStyle/>
          <a:p>
            <a:r>
              <a:rPr lang="en-GB" dirty="0"/>
              <a:t>In the Scripts/ folder – which might be called bin/ under Linux, </a:t>
            </a:r>
            <a:br>
              <a:rPr lang="en-GB" dirty="0"/>
            </a:br>
            <a:r>
              <a:rPr lang="en-GB" dirty="0"/>
              <a:t>there is a programme called </a:t>
            </a:r>
            <a:r>
              <a:rPr lang="en-GB" dirty="0">
                <a:highlight>
                  <a:srgbClr val="FFFF00"/>
                </a:highlight>
              </a:rPr>
              <a:t>activate</a:t>
            </a:r>
            <a:r>
              <a:rPr lang="en-GB" dirty="0"/>
              <a:t>. When you call it from </a:t>
            </a:r>
            <a:br>
              <a:rPr lang="en-GB" dirty="0"/>
            </a:br>
            <a:r>
              <a:rPr lang="en-GB" dirty="0"/>
              <a:t>anywhere, it will activate this environment in the folder where </a:t>
            </a:r>
            <a:br>
              <a:rPr lang="en-GB" dirty="0"/>
            </a:br>
            <a:r>
              <a:rPr lang="en-GB" dirty="0"/>
              <a:t>you have called it.  </a:t>
            </a:r>
          </a:p>
        </p:txBody>
      </p:sp>
      <p:pic>
        <p:nvPicPr>
          <p:cNvPr id="11" name="Grafik 10">
            <a:extLst>
              <a:ext uri="{FF2B5EF4-FFF2-40B4-BE49-F238E27FC236}">
                <a16:creationId xmlns:a16="http://schemas.microsoft.com/office/drawing/2014/main" id="{5470AE4C-98B9-FBB7-B8E4-DEEE91643C7D}"/>
              </a:ext>
            </a:extLst>
          </p:cNvPr>
          <p:cNvPicPr>
            <a:picLocks noChangeAspect="1"/>
          </p:cNvPicPr>
          <p:nvPr/>
        </p:nvPicPr>
        <p:blipFill>
          <a:blip r:embed="rId5"/>
          <a:stretch>
            <a:fillRect/>
          </a:stretch>
        </p:blipFill>
        <p:spPr>
          <a:xfrm>
            <a:off x="7220107" y="5231059"/>
            <a:ext cx="4563112" cy="400106"/>
          </a:xfrm>
          <a:prstGeom prst="rect">
            <a:avLst/>
          </a:prstGeom>
        </p:spPr>
      </p:pic>
      <p:sp>
        <p:nvSpPr>
          <p:cNvPr id="13" name="Textfeld 12">
            <a:extLst>
              <a:ext uri="{FF2B5EF4-FFF2-40B4-BE49-F238E27FC236}">
                <a16:creationId xmlns:a16="http://schemas.microsoft.com/office/drawing/2014/main" id="{214179E8-A12C-F952-283B-B65B354A12B7}"/>
              </a:ext>
            </a:extLst>
          </p:cNvPr>
          <p:cNvSpPr txBox="1"/>
          <p:nvPr/>
        </p:nvSpPr>
        <p:spPr>
          <a:xfrm>
            <a:off x="6562023" y="4542426"/>
            <a:ext cx="5108867" cy="646331"/>
          </a:xfrm>
          <a:prstGeom prst="rect">
            <a:avLst/>
          </a:prstGeom>
          <a:noFill/>
        </p:spPr>
        <p:txBody>
          <a:bodyPr wrap="square">
            <a:spAutoFit/>
          </a:bodyPr>
          <a:lstStyle/>
          <a:p>
            <a:r>
              <a:rPr lang="en-GB" dirty="0"/>
              <a:t>Check the python version by calling .\python –V in the Scripts/ or bin/ folder: </a:t>
            </a:r>
            <a:endParaRPr lang="de-DE" dirty="0"/>
          </a:p>
        </p:txBody>
      </p:sp>
      <p:sp>
        <p:nvSpPr>
          <p:cNvPr id="8" name="Foliennummernplatzhalter 7">
            <a:extLst>
              <a:ext uri="{FF2B5EF4-FFF2-40B4-BE49-F238E27FC236}">
                <a16:creationId xmlns:a16="http://schemas.microsoft.com/office/drawing/2014/main" id="{4BA940D9-B6F5-36D2-F6B4-A0C53C91C3BD}"/>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20</a:t>
            </a:fld>
            <a:endParaRPr lang="fr-BE"/>
          </a:p>
        </p:txBody>
      </p:sp>
      <p:sp>
        <p:nvSpPr>
          <p:cNvPr id="12" name="Fußzeilenplatzhalter 11">
            <a:extLst>
              <a:ext uri="{FF2B5EF4-FFF2-40B4-BE49-F238E27FC236}">
                <a16:creationId xmlns:a16="http://schemas.microsoft.com/office/drawing/2014/main" id="{0B173A3D-D625-82D0-DDC1-9D5B156C6CD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4" name="Datumsplatzhalter 13">
            <a:extLst>
              <a:ext uri="{FF2B5EF4-FFF2-40B4-BE49-F238E27FC236}">
                <a16:creationId xmlns:a16="http://schemas.microsoft.com/office/drawing/2014/main" id="{24B75211-3CE8-24CE-24D5-F4C0AB067DCB}"/>
              </a:ext>
            </a:extLst>
          </p:cNvPr>
          <p:cNvSpPr>
            <a:spLocks noGrp="1"/>
          </p:cNvSpPr>
          <p:nvPr>
            <p:ph type="dt" sz="half" idx="10"/>
          </p:nvPr>
        </p:nvSpPr>
        <p:spPr/>
        <p:txBody>
          <a:bodyPr/>
          <a:lstStyle/>
          <a:p>
            <a:fld id="{8EE9C6AF-5B07-41EE-9348-D1817138356B}" type="datetime1">
              <a:rPr lang="en-GB" smtClean="0"/>
              <a:t>16/09/2024</a:t>
            </a:fld>
            <a:endParaRPr lang="de-DE" dirty="0"/>
          </a:p>
        </p:txBody>
      </p:sp>
      <p:sp>
        <p:nvSpPr>
          <p:cNvPr id="15" name="Rechteck: abgerundete Ecken 14">
            <a:extLst>
              <a:ext uri="{FF2B5EF4-FFF2-40B4-BE49-F238E27FC236}">
                <a16:creationId xmlns:a16="http://schemas.microsoft.com/office/drawing/2014/main" id="{D2B250B3-072E-04E1-F335-94DA3A8AEBBB}"/>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86836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44E8E5-5540-E8BB-720C-DF06174CCC50}"/>
              </a:ext>
            </a:extLst>
          </p:cNvPr>
          <p:cNvSpPr>
            <a:spLocks noGrp="1"/>
          </p:cNvSpPr>
          <p:nvPr>
            <p:ph type="title"/>
          </p:nvPr>
        </p:nvSpPr>
        <p:spPr/>
        <p:txBody>
          <a:bodyPr/>
          <a:lstStyle/>
          <a:p>
            <a:r>
              <a:rPr lang="en-GB" dirty="0"/>
              <a:t>Virtual Environments: Activation</a:t>
            </a:r>
            <a:endParaRPr lang="de-DE" dirty="0"/>
          </a:p>
        </p:txBody>
      </p:sp>
      <p:sp>
        <p:nvSpPr>
          <p:cNvPr id="3" name="Inhaltsplatzhalter 2">
            <a:extLst>
              <a:ext uri="{FF2B5EF4-FFF2-40B4-BE49-F238E27FC236}">
                <a16:creationId xmlns:a16="http://schemas.microsoft.com/office/drawing/2014/main" id="{ED12CBCB-8670-9C1A-C8FC-CA49847A037B}"/>
              </a:ext>
            </a:extLst>
          </p:cNvPr>
          <p:cNvSpPr>
            <a:spLocks noGrp="1"/>
          </p:cNvSpPr>
          <p:nvPr>
            <p:ph idx="1"/>
          </p:nvPr>
        </p:nvSpPr>
        <p:spPr/>
        <p:txBody>
          <a:bodyPr/>
          <a:lstStyle/>
          <a:p>
            <a:r>
              <a:rPr lang="en-GB" dirty="0"/>
              <a:t>You </a:t>
            </a:r>
            <a:r>
              <a:rPr lang="en-GB" dirty="0">
                <a:highlight>
                  <a:srgbClr val="FFFF00"/>
                </a:highlight>
              </a:rPr>
              <a:t>activate</a:t>
            </a:r>
            <a:r>
              <a:rPr lang="en-GB" dirty="0"/>
              <a:t> the virtual environment in a folder by calling it. Under PowerShell you need to call the activate.ps1 version, under Linux or with relative path you can call just activate</a:t>
            </a:r>
          </a:p>
          <a:p>
            <a:pPr marL="0" indent="0">
              <a:buNone/>
            </a:pPr>
            <a:r>
              <a:rPr lang="en-GB" dirty="0"/>
              <a:t> </a:t>
            </a:r>
          </a:p>
          <a:p>
            <a:endParaRPr lang="en-GB" dirty="0"/>
          </a:p>
          <a:p>
            <a:r>
              <a:rPr lang="en-GB" dirty="0"/>
              <a:t>You are now in a framework where you can install all packages you need based on the standard “pip” package installer of python. Start by installing “numpy”, the basic numerical package of python. </a:t>
            </a:r>
          </a:p>
        </p:txBody>
      </p:sp>
      <p:pic>
        <p:nvPicPr>
          <p:cNvPr id="5" name="Grafik 4">
            <a:extLst>
              <a:ext uri="{FF2B5EF4-FFF2-40B4-BE49-F238E27FC236}">
                <a16:creationId xmlns:a16="http://schemas.microsoft.com/office/drawing/2014/main" id="{1B050111-EC6E-8CA1-5CA3-18F1486DC739}"/>
              </a:ext>
            </a:extLst>
          </p:cNvPr>
          <p:cNvPicPr>
            <a:picLocks noChangeAspect="1"/>
          </p:cNvPicPr>
          <p:nvPr/>
        </p:nvPicPr>
        <p:blipFill>
          <a:blip r:embed="rId2"/>
          <a:stretch>
            <a:fillRect/>
          </a:stretch>
        </p:blipFill>
        <p:spPr>
          <a:xfrm>
            <a:off x="2535244" y="2487068"/>
            <a:ext cx="9069066" cy="1028844"/>
          </a:xfrm>
          <a:prstGeom prst="rect">
            <a:avLst/>
          </a:prstGeom>
        </p:spPr>
      </p:pic>
      <p:pic>
        <p:nvPicPr>
          <p:cNvPr id="7" name="Grafik 6">
            <a:extLst>
              <a:ext uri="{FF2B5EF4-FFF2-40B4-BE49-F238E27FC236}">
                <a16:creationId xmlns:a16="http://schemas.microsoft.com/office/drawing/2014/main" id="{5208F013-3C16-7F7E-1CEF-EF0FD9126F37}"/>
              </a:ext>
            </a:extLst>
          </p:cNvPr>
          <p:cNvPicPr>
            <a:picLocks noChangeAspect="1"/>
          </p:cNvPicPr>
          <p:nvPr/>
        </p:nvPicPr>
        <p:blipFill>
          <a:blip r:embed="rId3"/>
          <a:stretch>
            <a:fillRect/>
          </a:stretch>
        </p:blipFill>
        <p:spPr>
          <a:xfrm>
            <a:off x="4469089" y="4877051"/>
            <a:ext cx="7135221" cy="1562318"/>
          </a:xfrm>
          <a:prstGeom prst="rect">
            <a:avLst/>
          </a:prstGeom>
        </p:spPr>
      </p:pic>
      <p:sp>
        <p:nvSpPr>
          <p:cNvPr id="8" name="Foliennummernplatzhalter 7">
            <a:extLst>
              <a:ext uri="{FF2B5EF4-FFF2-40B4-BE49-F238E27FC236}">
                <a16:creationId xmlns:a16="http://schemas.microsoft.com/office/drawing/2014/main" id="{FF53142A-4394-359B-AE87-67B483A482C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21</a:t>
            </a:fld>
            <a:endParaRPr lang="fr-BE"/>
          </a:p>
        </p:txBody>
      </p:sp>
      <p:sp>
        <p:nvSpPr>
          <p:cNvPr id="10" name="Fußzeilenplatzhalter 9">
            <a:extLst>
              <a:ext uri="{FF2B5EF4-FFF2-40B4-BE49-F238E27FC236}">
                <a16:creationId xmlns:a16="http://schemas.microsoft.com/office/drawing/2014/main" id="{F023D52E-832B-983C-A65D-1BAA8DADD5B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64FBE4DF-56DC-25CF-0E3D-2DE20BD086CF}"/>
              </a:ext>
            </a:extLst>
          </p:cNvPr>
          <p:cNvSpPr>
            <a:spLocks noGrp="1"/>
          </p:cNvSpPr>
          <p:nvPr>
            <p:ph type="dt" sz="half" idx="10"/>
          </p:nvPr>
        </p:nvSpPr>
        <p:spPr/>
        <p:txBody>
          <a:bodyPr/>
          <a:lstStyle/>
          <a:p>
            <a:fld id="{D18A77C0-3038-4FB9-BEB7-D374B9D7F31A}" type="datetime1">
              <a:rPr lang="en-GB" smtClean="0"/>
              <a:t>16/09/2024</a:t>
            </a:fld>
            <a:endParaRPr lang="de-DE" dirty="0"/>
          </a:p>
        </p:txBody>
      </p:sp>
      <p:sp>
        <p:nvSpPr>
          <p:cNvPr id="12" name="Rechteck: abgerundete Ecken 11">
            <a:extLst>
              <a:ext uri="{FF2B5EF4-FFF2-40B4-BE49-F238E27FC236}">
                <a16:creationId xmlns:a16="http://schemas.microsoft.com/office/drawing/2014/main" id="{9BE0F5D3-8280-BDA4-A063-AA483FE77549}"/>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84868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BEA12-F056-1A9D-98C9-2726EAE34E30}"/>
              </a:ext>
            </a:extLst>
          </p:cNvPr>
          <p:cNvSpPr>
            <a:spLocks noGrp="1"/>
          </p:cNvSpPr>
          <p:nvPr>
            <p:ph type="title"/>
          </p:nvPr>
        </p:nvSpPr>
        <p:spPr/>
        <p:txBody>
          <a:bodyPr/>
          <a:lstStyle/>
          <a:p>
            <a:r>
              <a:rPr lang="en-GB" dirty="0"/>
              <a:t>Virtual Environment: Creating and Running Python Programmes</a:t>
            </a:r>
            <a:endParaRPr lang="de-DE" dirty="0"/>
          </a:p>
        </p:txBody>
      </p:sp>
      <p:sp>
        <p:nvSpPr>
          <p:cNvPr id="3" name="Inhaltsplatzhalter 2">
            <a:extLst>
              <a:ext uri="{FF2B5EF4-FFF2-40B4-BE49-F238E27FC236}">
                <a16:creationId xmlns:a16="http://schemas.microsoft.com/office/drawing/2014/main" id="{A00C1665-B9EA-7FC5-7520-5E38969AB08A}"/>
              </a:ext>
            </a:extLst>
          </p:cNvPr>
          <p:cNvSpPr>
            <a:spLocks noGrp="1"/>
          </p:cNvSpPr>
          <p:nvPr>
            <p:ph idx="1"/>
          </p:nvPr>
        </p:nvSpPr>
        <p:spPr/>
        <p:txBody>
          <a:bodyPr>
            <a:normAutofit/>
          </a:bodyPr>
          <a:lstStyle/>
          <a:p>
            <a:r>
              <a:rPr lang="en-GB" dirty="0"/>
              <a:t>You can now create a text file “test.py” under windows or </a:t>
            </a:r>
            <a:r>
              <a:rPr lang="en-GB" dirty="0" err="1"/>
              <a:t>linux</a:t>
            </a:r>
            <a:r>
              <a:rPr lang="en-GB" dirty="0"/>
              <a:t> in the current directory where you are and where you activated your virtual environment. </a:t>
            </a:r>
          </a:p>
          <a:p>
            <a:endParaRPr lang="en-GB" dirty="0"/>
          </a:p>
          <a:p>
            <a:pPr marL="0" indent="0">
              <a:buNone/>
            </a:pPr>
            <a:endParaRPr lang="en-GB" sz="1400" dirty="0"/>
          </a:p>
          <a:p>
            <a:r>
              <a:rPr lang="en-GB" dirty="0"/>
              <a:t>Edit it with your favourite editor </a:t>
            </a:r>
            <a:br>
              <a:rPr lang="en-GB" dirty="0"/>
            </a:br>
            <a:r>
              <a:rPr lang="en-GB" dirty="0"/>
              <a:t>and write </a:t>
            </a:r>
            <a:r>
              <a:rPr lang="en-GB" sz="2400" dirty="0">
                <a:latin typeface="Abadi Extra Light" panose="020B0204020104020204" pitchFamily="34" charset="0"/>
                <a:cs typeface="Times New Roman" panose="02020603050405020304" pitchFamily="18" charset="0"/>
              </a:rPr>
              <a:t>print(“hello world!”) </a:t>
            </a:r>
            <a:r>
              <a:rPr lang="en-GB" dirty="0"/>
              <a:t>into the file. </a:t>
            </a:r>
          </a:p>
          <a:p>
            <a:pPr marL="285750" indent="-285750">
              <a:buFont typeface="Arial" panose="020B0604020202020204" pitchFamily="34" charset="0"/>
              <a:buChar char="•"/>
            </a:pPr>
            <a:r>
              <a:rPr lang="en-GB" sz="2800" dirty="0">
                <a:highlight>
                  <a:srgbClr val="FFFF00"/>
                </a:highlight>
              </a:rPr>
              <a:t>Execute</a:t>
            </a:r>
            <a:r>
              <a:rPr lang="en-GB" sz="2800" dirty="0"/>
              <a:t> the python programme by </a:t>
            </a:r>
            <a:br>
              <a:rPr lang="en-GB" sz="2800" dirty="0"/>
            </a:br>
            <a:r>
              <a:rPr lang="en-GB" sz="2800" dirty="0"/>
              <a:t>calling </a:t>
            </a:r>
            <a:br>
              <a:rPr lang="en-GB" sz="2800" dirty="0"/>
            </a:br>
            <a:r>
              <a:rPr lang="en-GB" sz="2800" dirty="0"/>
              <a:t>&gt; python test.py</a:t>
            </a:r>
            <a:br>
              <a:rPr lang="en-GB" sz="2800" dirty="0"/>
            </a:br>
            <a:r>
              <a:rPr lang="en-GB" sz="2800" dirty="0"/>
              <a:t>under your virtual environment. </a:t>
            </a:r>
            <a:endParaRPr lang="en-GB" dirty="0"/>
          </a:p>
        </p:txBody>
      </p:sp>
      <p:pic>
        <p:nvPicPr>
          <p:cNvPr id="5" name="Grafik 4">
            <a:extLst>
              <a:ext uri="{FF2B5EF4-FFF2-40B4-BE49-F238E27FC236}">
                <a16:creationId xmlns:a16="http://schemas.microsoft.com/office/drawing/2014/main" id="{ACAA74B3-3265-7F0E-66B2-F675DAB08D79}"/>
              </a:ext>
            </a:extLst>
          </p:cNvPr>
          <p:cNvPicPr>
            <a:picLocks noChangeAspect="1"/>
          </p:cNvPicPr>
          <p:nvPr/>
        </p:nvPicPr>
        <p:blipFill>
          <a:blip r:embed="rId2"/>
          <a:stretch>
            <a:fillRect/>
          </a:stretch>
        </p:blipFill>
        <p:spPr>
          <a:xfrm>
            <a:off x="6096000" y="1965790"/>
            <a:ext cx="5174672" cy="1304662"/>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FB3BFA60-D27D-1571-5E71-8AC01127957E}"/>
              </a:ext>
            </a:extLst>
          </p:cNvPr>
          <p:cNvPicPr>
            <a:picLocks noChangeAspect="1"/>
          </p:cNvPicPr>
          <p:nvPr/>
        </p:nvPicPr>
        <p:blipFill>
          <a:blip r:embed="rId3"/>
          <a:stretch>
            <a:fillRect/>
          </a:stretch>
        </p:blipFill>
        <p:spPr>
          <a:xfrm>
            <a:off x="5245768" y="4647549"/>
            <a:ext cx="6108032" cy="737883"/>
          </a:xfrm>
          <a:prstGeom prst="rect">
            <a:avLst/>
          </a:prstGeom>
        </p:spPr>
      </p:pic>
      <p:pic>
        <p:nvPicPr>
          <p:cNvPr id="12" name="Grafik 11">
            <a:extLst>
              <a:ext uri="{FF2B5EF4-FFF2-40B4-BE49-F238E27FC236}">
                <a16:creationId xmlns:a16="http://schemas.microsoft.com/office/drawing/2014/main" id="{EED5DD98-F415-5F50-24C5-063BE4E36ABF}"/>
              </a:ext>
            </a:extLst>
          </p:cNvPr>
          <p:cNvPicPr>
            <a:picLocks noChangeAspect="1"/>
          </p:cNvPicPr>
          <p:nvPr/>
        </p:nvPicPr>
        <p:blipFill>
          <a:blip r:embed="rId4"/>
          <a:stretch>
            <a:fillRect/>
          </a:stretch>
        </p:blipFill>
        <p:spPr>
          <a:xfrm>
            <a:off x="7011057" y="3412825"/>
            <a:ext cx="4259615" cy="1046786"/>
          </a:xfrm>
          <a:prstGeom prst="rect">
            <a:avLst/>
          </a:prstGeom>
          <a:ln>
            <a:noFill/>
          </a:ln>
          <a:effectLst>
            <a:outerShdw blurRad="292100" dist="139700" dir="2700000" algn="tl" rotWithShape="0">
              <a:srgbClr val="333333">
                <a:alpha val="65000"/>
              </a:srgbClr>
            </a:outerShdw>
          </a:effectLst>
        </p:spPr>
      </p:pic>
      <p:sp>
        <p:nvSpPr>
          <p:cNvPr id="7" name="Foliennummernplatzhalter 6">
            <a:extLst>
              <a:ext uri="{FF2B5EF4-FFF2-40B4-BE49-F238E27FC236}">
                <a16:creationId xmlns:a16="http://schemas.microsoft.com/office/drawing/2014/main" id="{32AC74ED-8D72-F089-97CF-B953CFDF5EF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22</a:t>
            </a:fld>
            <a:endParaRPr lang="fr-BE"/>
          </a:p>
        </p:txBody>
      </p:sp>
      <p:sp>
        <p:nvSpPr>
          <p:cNvPr id="10" name="Fußzeilenplatzhalter 9">
            <a:extLst>
              <a:ext uri="{FF2B5EF4-FFF2-40B4-BE49-F238E27FC236}">
                <a16:creationId xmlns:a16="http://schemas.microsoft.com/office/drawing/2014/main" id="{C1316CEF-B6DE-4013-D731-DBBFE4145C8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8C84578E-D8CB-2A21-9118-FAD4DDBC9F05}"/>
              </a:ext>
            </a:extLst>
          </p:cNvPr>
          <p:cNvSpPr>
            <a:spLocks noGrp="1"/>
          </p:cNvSpPr>
          <p:nvPr>
            <p:ph type="dt" sz="half" idx="10"/>
          </p:nvPr>
        </p:nvSpPr>
        <p:spPr/>
        <p:txBody>
          <a:bodyPr/>
          <a:lstStyle/>
          <a:p>
            <a:fld id="{C03F5745-AA07-4345-99AB-BD41A1FA2C04}" type="datetime1">
              <a:rPr lang="en-GB" smtClean="0"/>
              <a:t>16/09/2024</a:t>
            </a:fld>
            <a:endParaRPr lang="de-DE" dirty="0"/>
          </a:p>
        </p:txBody>
      </p:sp>
      <p:sp>
        <p:nvSpPr>
          <p:cNvPr id="13" name="Rechteck: abgerundete Ecken 12">
            <a:extLst>
              <a:ext uri="{FF2B5EF4-FFF2-40B4-BE49-F238E27FC236}">
                <a16:creationId xmlns:a16="http://schemas.microsoft.com/office/drawing/2014/main" id="{9CE3543B-DD58-D4DB-C139-CBE32A31A5D4}"/>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93797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007131-8F02-C93B-DB21-B4D7101F35D0}"/>
              </a:ext>
            </a:extLst>
          </p:cNvPr>
          <p:cNvSpPr>
            <a:spLocks noGrp="1"/>
          </p:cNvSpPr>
          <p:nvPr>
            <p:ph type="title"/>
          </p:nvPr>
        </p:nvSpPr>
        <p:spPr/>
        <p:txBody>
          <a:bodyPr/>
          <a:lstStyle/>
          <a:p>
            <a:r>
              <a:rPr lang="en-GB" dirty="0"/>
              <a:t>Jupyter Notebooks and Jupyter Lab</a:t>
            </a:r>
            <a:endParaRPr lang="de-DE" dirty="0"/>
          </a:p>
        </p:txBody>
      </p:sp>
      <p:sp>
        <p:nvSpPr>
          <p:cNvPr id="3" name="Inhaltsplatzhalter 2">
            <a:extLst>
              <a:ext uri="{FF2B5EF4-FFF2-40B4-BE49-F238E27FC236}">
                <a16:creationId xmlns:a16="http://schemas.microsoft.com/office/drawing/2014/main" id="{B7D4C091-DEFC-9604-3CEE-CBE6C7D79688}"/>
              </a:ext>
            </a:extLst>
          </p:cNvPr>
          <p:cNvSpPr>
            <a:spLocks noGrp="1"/>
          </p:cNvSpPr>
          <p:nvPr>
            <p:ph idx="1"/>
          </p:nvPr>
        </p:nvSpPr>
        <p:spPr/>
        <p:txBody>
          <a:bodyPr/>
          <a:lstStyle/>
          <a:p>
            <a:r>
              <a:rPr lang="en-GB" dirty="0"/>
              <a:t>We start by installing the package </a:t>
            </a:r>
            <a:r>
              <a:rPr lang="en-GB" dirty="0" err="1">
                <a:highlight>
                  <a:srgbClr val="FFFF00"/>
                </a:highlight>
              </a:rPr>
              <a:t>Jupyter</a:t>
            </a:r>
            <a:r>
              <a:rPr lang="en-GB" dirty="0"/>
              <a:t>, which is a very popular and common web-interface to your python framework. Type</a:t>
            </a:r>
          </a:p>
          <a:p>
            <a:pPr marL="0" indent="0">
              <a:buNone/>
            </a:pPr>
            <a:r>
              <a:rPr lang="en-GB" dirty="0"/>
              <a:t>&gt; pip install </a:t>
            </a:r>
            <a:r>
              <a:rPr lang="en-GB" dirty="0" err="1"/>
              <a:t>jupyter</a:t>
            </a:r>
            <a:r>
              <a:rPr lang="en-GB" dirty="0"/>
              <a:t> </a:t>
            </a:r>
          </a:p>
          <a:p>
            <a:pPr marL="0" indent="0">
              <a:buNone/>
            </a:pPr>
            <a:r>
              <a:rPr lang="en-GB" dirty="0"/>
              <a:t>Then </a:t>
            </a:r>
            <a:r>
              <a:rPr lang="en-GB" dirty="0" err="1"/>
              <a:t>lauch</a:t>
            </a:r>
            <a:r>
              <a:rPr lang="en-GB" dirty="0"/>
              <a:t> </a:t>
            </a:r>
            <a:r>
              <a:rPr lang="en-GB" dirty="0" err="1"/>
              <a:t>jupyter</a:t>
            </a:r>
            <a:r>
              <a:rPr lang="en-GB" dirty="0"/>
              <a:t> </a:t>
            </a:r>
            <a:br>
              <a:rPr lang="en-GB" dirty="0"/>
            </a:br>
            <a:r>
              <a:rPr lang="en-GB" dirty="0"/>
              <a:t>lab by typing</a:t>
            </a:r>
          </a:p>
          <a:p>
            <a:pPr marL="0" indent="0">
              <a:buNone/>
            </a:pPr>
            <a:r>
              <a:rPr lang="en-GB" dirty="0"/>
              <a:t>&gt; </a:t>
            </a:r>
            <a:r>
              <a:rPr lang="en-GB" dirty="0" err="1"/>
              <a:t>jupyter</a:t>
            </a:r>
            <a:r>
              <a:rPr lang="en-GB" dirty="0"/>
              <a:t> lab</a:t>
            </a:r>
          </a:p>
          <a:p>
            <a:pPr marL="0" indent="0">
              <a:buNone/>
            </a:pPr>
            <a:r>
              <a:rPr lang="en-GB" dirty="0"/>
              <a:t>within your virtual environment. </a:t>
            </a:r>
          </a:p>
          <a:p>
            <a:r>
              <a:rPr lang="en-GB" dirty="0"/>
              <a:t>It will open a browser window </a:t>
            </a:r>
            <a:br>
              <a:rPr lang="en-GB" dirty="0"/>
            </a:br>
            <a:r>
              <a:rPr lang="en-GB" dirty="0"/>
              <a:t>based on a local webserver which </a:t>
            </a:r>
            <a:br>
              <a:rPr lang="en-GB" dirty="0"/>
            </a:br>
            <a:r>
              <a:rPr lang="en-GB" dirty="0"/>
              <a:t>will be an </a:t>
            </a:r>
            <a:r>
              <a:rPr lang="en-GB" dirty="0">
                <a:highlight>
                  <a:srgbClr val="FFFF00"/>
                </a:highlight>
              </a:rPr>
              <a:t>user interface </a:t>
            </a:r>
            <a:r>
              <a:rPr lang="en-GB" dirty="0"/>
              <a:t>with your</a:t>
            </a:r>
            <a:br>
              <a:rPr lang="en-GB" dirty="0"/>
            </a:br>
            <a:r>
              <a:rPr lang="en-GB" dirty="0"/>
              <a:t>virtual python environment. </a:t>
            </a:r>
          </a:p>
        </p:txBody>
      </p:sp>
      <p:pic>
        <p:nvPicPr>
          <p:cNvPr id="7" name="Grafik 6">
            <a:extLst>
              <a:ext uri="{FF2B5EF4-FFF2-40B4-BE49-F238E27FC236}">
                <a16:creationId xmlns:a16="http://schemas.microsoft.com/office/drawing/2014/main" id="{FA892AD9-1AF1-53B1-0D55-599D7F2B5600}"/>
              </a:ext>
            </a:extLst>
          </p:cNvPr>
          <p:cNvPicPr>
            <a:picLocks noChangeAspect="1"/>
          </p:cNvPicPr>
          <p:nvPr/>
        </p:nvPicPr>
        <p:blipFill>
          <a:blip r:embed="rId2"/>
          <a:stretch>
            <a:fillRect/>
          </a:stretch>
        </p:blipFill>
        <p:spPr>
          <a:xfrm>
            <a:off x="4066158" y="2077377"/>
            <a:ext cx="7287642" cy="1066949"/>
          </a:xfrm>
          <a:prstGeom prst="rect">
            <a:avLst/>
          </a:prstGeom>
        </p:spPr>
      </p:pic>
      <p:pic>
        <p:nvPicPr>
          <p:cNvPr id="9" name="Grafik 8">
            <a:extLst>
              <a:ext uri="{FF2B5EF4-FFF2-40B4-BE49-F238E27FC236}">
                <a16:creationId xmlns:a16="http://schemas.microsoft.com/office/drawing/2014/main" id="{96CE3D5E-B186-4C66-C074-474D412CEC8B}"/>
              </a:ext>
            </a:extLst>
          </p:cNvPr>
          <p:cNvPicPr>
            <a:picLocks noChangeAspect="1"/>
          </p:cNvPicPr>
          <p:nvPr/>
        </p:nvPicPr>
        <p:blipFill>
          <a:blip r:embed="rId3"/>
          <a:stretch>
            <a:fillRect/>
          </a:stretch>
        </p:blipFill>
        <p:spPr>
          <a:xfrm>
            <a:off x="4628211" y="3604122"/>
            <a:ext cx="6725589" cy="219106"/>
          </a:xfrm>
          <a:prstGeom prst="rect">
            <a:avLst/>
          </a:prstGeom>
        </p:spPr>
      </p:pic>
      <p:pic>
        <p:nvPicPr>
          <p:cNvPr id="11" name="Grafik 10">
            <a:extLst>
              <a:ext uri="{FF2B5EF4-FFF2-40B4-BE49-F238E27FC236}">
                <a16:creationId xmlns:a16="http://schemas.microsoft.com/office/drawing/2014/main" id="{EC2A4B6F-56EA-C10A-CB5F-A9B2D11F6C34}"/>
              </a:ext>
            </a:extLst>
          </p:cNvPr>
          <p:cNvPicPr>
            <a:picLocks noChangeAspect="1"/>
          </p:cNvPicPr>
          <p:nvPr/>
        </p:nvPicPr>
        <p:blipFill>
          <a:blip r:embed="rId4"/>
          <a:stretch>
            <a:fillRect/>
          </a:stretch>
        </p:blipFill>
        <p:spPr>
          <a:xfrm>
            <a:off x="7162215" y="3927999"/>
            <a:ext cx="4191585" cy="2510188"/>
          </a:xfrm>
          <a:prstGeom prst="rect">
            <a:avLst/>
          </a:prstGeom>
        </p:spPr>
      </p:pic>
      <p:sp>
        <p:nvSpPr>
          <p:cNvPr id="6" name="Foliennummernplatzhalter 5">
            <a:extLst>
              <a:ext uri="{FF2B5EF4-FFF2-40B4-BE49-F238E27FC236}">
                <a16:creationId xmlns:a16="http://schemas.microsoft.com/office/drawing/2014/main" id="{84A9B3EF-4835-B637-CB3B-8F15FC123E30}"/>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23</a:t>
            </a:fld>
            <a:endParaRPr lang="fr-BE"/>
          </a:p>
        </p:txBody>
      </p:sp>
      <p:sp>
        <p:nvSpPr>
          <p:cNvPr id="10" name="Fußzeilenplatzhalter 9">
            <a:extLst>
              <a:ext uri="{FF2B5EF4-FFF2-40B4-BE49-F238E27FC236}">
                <a16:creationId xmlns:a16="http://schemas.microsoft.com/office/drawing/2014/main" id="{4ED2BE91-C878-4A75-EEAD-E24A5266C14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E29DEC32-0959-B565-229F-0EFB9977D508}"/>
              </a:ext>
            </a:extLst>
          </p:cNvPr>
          <p:cNvSpPr>
            <a:spLocks noGrp="1"/>
          </p:cNvSpPr>
          <p:nvPr>
            <p:ph type="dt" sz="half" idx="10"/>
          </p:nvPr>
        </p:nvSpPr>
        <p:spPr/>
        <p:txBody>
          <a:bodyPr/>
          <a:lstStyle/>
          <a:p>
            <a:fld id="{5B6D5856-87FE-45C5-83CB-C28674D9F166}" type="datetime1">
              <a:rPr lang="en-GB" smtClean="0"/>
              <a:t>16/09/2024</a:t>
            </a:fld>
            <a:endParaRPr lang="de-DE" dirty="0"/>
          </a:p>
        </p:txBody>
      </p:sp>
      <p:sp>
        <p:nvSpPr>
          <p:cNvPr id="13" name="Rechteck: abgerundete Ecken 12">
            <a:extLst>
              <a:ext uri="{FF2B5EF4-FFF2-40B4-BE49-F238E27FC236}">
                <a16:creationId xmlns:a16="http://schemas.microsoft.com/office/drawing/2014/main" id="{1F7A85CD-8AB8-D963-1441-D8FBBED48B37}"/>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13334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099A6B-FF03-B5CD-0E14-AE58E32600F3}"/>
              </a:ext>
            </a:extLst>
          </p:cNvPr>
          <p:cNvSpPr>
            <a:spLocks noGrp="1"/>
          </p:cNvSpPr>
          <p:nvPr>
            <p:ph type="title"/>
          </p:nvPr>
        </p:nvSpPr>
        <p:spPr/>
        <p:txBody>
          <a:bodyPr/>
          <a:lstStyle/>
          <a:p>
            <a:r>
              <a:rPr lang="en-GB" dirty="0"/>
              <a:t>Virtual Environment: Using a Jupyter Notebook</a:t>
            </a:r>
            <a:endParaRPr lang="de-DE" dirty="0"/>
          </a:p>
        </p:txBody>
      </p:sp>
      <p:sp>
        <p:nvSpPr>
          <p:cNvPr id="3" name="Inhaltsplatzhalter 2">
            <a:extLst>
              <a:ext uri="{FF2B5EF4-FFF2-40B4-BE49-F238E27FC236}">
                <a16:creationId xmlns:a16="http://schemas.microsoft.com/office/drawing/2014/main" id="{B7763765-D818-3A64-A8DC-2DA3EAAB2CE6}"/>
              </a:ext>
            </a:extLst>
          </p:cNvPr>
          <p:cNvSpPr>
            <a:spLocks noGrp="1"/>
          </p:cNvSpPr>
          <p:nvPr>
            <p:ph idx="1"/>
          </p:nvPr>
        </p:nvSpPr>
        <p:spPr/>
        <p:txBody>
          <a:bodyPr>
            <a:normAutofit lnSpcReduction="10000"/>
          </a:bodyPr>
          <a:lstStyle/>
          <a:p>
            <a:r>
              <a:rPr lang="en-GB" dirty="0"/>
              <a:t>You can use python interactively </a:t>
            </a:r>
            <a:br>
              <a:rPr lang="en-GB" dirty="0"/>
            </a:br>
            <a:r>
              <a:rPr lang="en-GB" dirty="0"/>
              <a:t>typing into the cells. </a:t>
            </a:r>
          </a:p>
          <a:p>
            <a:r>
              <a:rPr lang="en-GB" dirty="0"/>
              <a:t>Packages are loaded and </a:t>
            </a:r>
            <a:br>
              <a:rPr lang="en-GB" dirty="0"/>
            </a:br>
            <a:r>
              <a:rPr lang="en-GB" dirty="0"/>
              <a:t>addressed by import … as …,</a:t>
            </a:r>
            <a:br>
              <a:rPr lang="en-GB" dirty="0"/>
            </a:br>
            <a:r>
              <a:rPr lang="en-GB" dirty="0"/>
              <a:t>for example the numpy package</a:t>
            </a:r>
            <a:br>
              <a:rPr lang="en-GB" dirty="0"/>
            </a:br>
            <a:r>
              <a:rPr lang="en-GB" dirty="0"/>
              <a:t>by &gt; import numpy as np, </a:t>
            </a:r>
            <a:br>
              <a:rPr lang="en-GB" dirty="0"/>
            </a:br>
            <a:r>
              <a:rPr lang="en-GB" dirty="0"/>
              <a:t>a typical standard command. </a:t>
            </a:r>
          </a:p>
          <a:p>
            <a:r>
              <a:rPr lang="en-GB" dirty="0"/>
              <a:t>Cells are executed by shift-enter,</a:t>
            </a:r>
            <a:br>
              <a:rPr lang="en-GB" dirty="0"/>
            </a:br>
            <a:r>
              <a:rPr lang="en-GB" dirty="0"/>
              <a:t>when your curser is placed </a:t>
            </a:r>
            <a:br>
              <a:rPr lang="en-GB" dirty="0"/>
            </a:br>
            <a:r>
              <a:rPr lang="en-GB" dirty="0"/>
              <a:t>there. </a:t>
            </a:r>
          </a:p>
          <a:p>
            <a:r>
              <a:rPr lang="en-GB" dirty="0"/>
              <a:t>You can now develop applications in python, usually you will </a:t>
            </a:r>
            <a:r>
              <a:rPr lang="en-GB" dirty="0" err="1"/>
              <a:t>consoult</a:t>
            </a:r>
            <a:r>
              <a:rPr lang="en-GB" dirty="0"/>
              <a:t> either  consult online tutorials, websites or your preferred AI assistant. </a:t>
            </a:r>
            <a:endParaRPr lang="de-DE" dirty="0"/>
          </a:p>
        </p:txBody>
      </p:sp>
      <p:pic>
        <p:nvPicPr>
          <p:cNvPr id="5" name="Grafik 4">
            <a:extLst>
              <a:ext uri="{FF2B5EF4-FFF2-40B4-BE49-F238E27FC236}">
                <a16:creationId xmlns:a16="http://schemas.microsoft.com/office/drawing/2014/main" id="{BE002A39-A445-1F01-515E-B425F7505C9D}"/>
              </a:ext>
            </a:extLst>
          </p:cNvPr>
          <p:cNvPicPr>
            <a:picLocks noChangeAspect="1"/>
          </p:cNvPicPr>
          <p:nvPr/>
        </p:nvPicPr>
        <p:blipFill>
          <a:blip r:embed="rId2"/>
          <a:stretch>
            <a:fillRect/>
          </a:stretch>
        </p:blipFill>
        <p:spPr>
          <a:xfrm>
            <a:off x="6717195" y="947473"/>
            <a:ext cx="5152385" cy="3897659"/>
          </a:xfrm>
          <a:prstGeom prst="rect">
            <a:avLst/>
          </a:prstGeom>
          <a:ln>
            <a:noFill/>
          </a:ln>
          <a:effectLst>
            <a:outerShdw blurRad="292100" dist="139700" dir="2700000" algn="tl" rotWithShape="0">
              <a:srgbClr val="333333">
                <a:alpha val="65000"/>
              </a:srgbClr>
            </a:outerShdw>
          </a:effectLst>
        </p:spPr>
      </p:pic>
      <p:sp>
        <p:nvSpPr>
          <p:cNvPr id="7" name="Foliennummernplatzhalter 6">
            <a:extLst>
              <a:ext uri="{FF2B5EF4-FFF2-40B4-BE49-F238E27FC236}">
                <a16:creationId xmlns:a16="http://schemas.microsoft.com/office/drawing/2014/main" id="{9BC7914B-ABB1-4CA1-2CA1-C41574B52BE7}"/>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24</a:t>
            </a:fld>
            <a:endParaRPr lang="fr-BE"/>
          </a:p>
        </p:txBody>
      </p:sp>
      <p:sp>
        <p:nvSpPr>
          <p:cNvPr id="9" name="Fußzeilenplatzhalter 8">
            <a:extLst>
              <a:ext uri="{FF2B5EF4-FFF2-40B4-BE49-F238E27FC236}">
                <a16:creationId xmlns:a16="http://schemas.microsoft.com/office/drawing/2014/main" id="{A5EE8A38-3B0C-787E-39CE-71442CF58C5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43C7C79A-A761-DC4E-41A9-0351B2265416}"/>
              </a:ext>
            </a:extLst>
          </p:cNvPr>
          <p:cNvSpPr>
            <a:spLocks noGrp="1"/>
          </p:cNvSpPr>
          <p:nvPr>
            <p:ph type="dt" sz="half" idx="10"/>
          </p:nvPr>
        </p:nvSpPr>
        <p:spPr/>
        <p:txBody>
          <a:bodyPr/>
          <a:lstStyle/>
          <a:p>
            <a:fld id="{D6D108C0-58FD-44BE-B25E-9A9EC1B283BB}" type="datetime1">
              <a:rPr lang="en-GB" smtClean="0"/>
              <a:t>16/09/2024</a:t>
            </a:fld>
            <a:endParaRPr lang="de-DE" dirty="0"/>
          </a:p>
        </p:txBody>
      </p:sp>
      <p:sp>
        <p:nvSpPr>
          <p:cNvPr id="11" name="Rechteck: abgerundete Ecken 10">
            <a:extLst>
              <a:ext uri="{FF2B5EF4-FFF2-40B4-BE49-F238E27FC236}">
                <a16:creationId xmlns:a16="http://schemas.microsoft.com/office/drawing/2014/main" id="{B04415F8-E734-C599-6A95-6A79637FD44B}"/>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98253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AA0DE-5240-5080-5A9E-1B8E3F896DD2}"/>
              </a:ext>
            </a:extLst>
          </p:cNvPr>
          <p:cNvSpPr>
            <a:spLocks noGrp="1"/>
          </p:cNvSpPr>
          <p:nvPr>
            <p:ph type="title"/>
          </p:nvPr>
        </p:nvSpPr>
        <p:spPr/>
        <p:txBody>
          <a:bodyPr/>
          <a:lstStyle/>
          <a:p>
            <a:r>
              <a:rPr lang="en-GB" dirty="0"/>
              <a:t>Virtual Environment: Jupyter Lab</a:t>
            </a:r>
            <a:endParaRPr lang="de-DE" dirty="0"/>
          </a:p>
        </p:txBody>
      </p:sp>
      <p:sp>
        <p:nvSpPr>
          <p:cNvPr id="3" name="Inhaltsplatzhalter 2">
            <a:extLst>
              <a:ext uri="{FF2B5EF4-FFF2-40B4-BE49-F238E27FC236}">
                <a16:creationId xmlns:a16="http://schemas.microsoft.com/office/drawing/2014/main" id="{B809F92E-6503-82FD-3D23-653899FFBF13}"/>
              </a:ext>
            </a:extLst>
          </p:cNvPr>
          <p:cNvSpPr>
            <a:spLocks noGrp="1"/>
          </p:cNvSpPr>
          <p:nvPr>
            <p:ph idx="1"/>
          </p:nvPr>
        </p:nvSpPr>
        <p:spPr/>
        <p:txBody>
          <a:bodyPr/>
          <a:lstStyle/>
          <a:p>
            <a:r>
              <a:rPr lang="en-GB" dirty="0"/>
              <a:t>Jupyter Lab also provides </a:t>
            </a:r>
            <a:br>
              <a:rPr lang="en-GB" dirty="0"/>
            </a:br>
            <a:r>
              <a:rPr lang="en-GB" dirty="0"/>
              <a:t>an Editor for your python </a:t>
            </a:r>
            <a:br>
              <a:rPr lang="en-GB" dirty="0"/>
            </a:br>
            <a:r>
              <a:rPr lang="en-GB" dirty="0"/>
              <a:t>codes</a:t>
            </a:r>
          </a:p>
          <a:p>
            <a:r>
              <a:rPr lang="en-GB" dirty="0"/>
              <a:t>Jupyter notebooks are saves as </a:t>
            </a:r>
            <a:r>
              <a:rPr lang="en-GB" dirty="0">
                <a:latin typeface="Abadi Extra Light" panose="020B0204020104020204" pitchFamily="34" charset="0"/>
              </a:rPr>
              <a:t>.ipynb </a:t>
            </a:r>
            <a:r>
              <a:rPr lang="en-GB" dirty="0"/>
              <a:t>files. </a:t>
            </a:r>
          </a:p>
          <a:p>
            <a:r>
              <a:rPr lang="en-GB" dirty="0"/>
              <a:t>Here, you can choose the pull-down menu</a:t>
            </a:r>
            <a:br>
              <a:rPr lang="en-GB" dirty="0"/>
            </a:br>
            <a:r>
              <a:rPr lang="en-GB" dirty="0"/>
              <a:t>to save the notebook as </a:t>
            </a:r>
            <a:r>
              <a:rPr lang="en-GB" dirty="0">
                <a:latin typeface="Abadi Extra Light" panose="020B0204020104020204" pitchFamily="34" charset="0"/>
              </a:rPr>
              <a:t>test001.ipynb</a:t>
            </a:r>
            <a:r>
              <a:rPr lang="en-GB" dirty="0"/>
              <a:t> </a:t>
            </a:r>
          </a:p>
          <a:p>
            <a:r>
              <a:rPr lang="en-GB" dirty="0"/>
              <a:t>Go back to your virtual environment </a:t>
            </a:r>
            <a:br>
              <a:rPr lang="en-GB" dirty="0"/>
            </a:br>
            <a:r>
              <a:rPr lang="en-GB" dirty="0"/>
              <a:t>and install the plotting library </a:t>
            </a:r>
            <a:br>
              <a:rPr lang="en-GB" dirty="0"/>
            </a:br>
            <a:r>
              <a:rPr lang="en-GB" dirty="0"/>
              <a:t>matplotlib by typing</a:t>
            </a:r>
          </a:p>
          <a:p>
            <a:pPr marL="0" indent="0">
              <a:buNone/>
            </a:pPr>
            <a:r>
              <a:rPr lang="en-GB" dirty="0">
                <a:latin typeface="Abadi Extra Light" panose="020B0204020104020204" pitchFamily="34" charset="0"/>
              </a:rPr>
              <a:t>&gt; pip install matplotlib</a:t>
            </a:r>
            <a:endParaRPr lang="de-DE" dirty="0">
              <a:latin typeface="Abadi Extra Light" panose="020B0204020104020204" pitchFamily="34" charset="0"/>
            </a:endParaRPr>
          </a:p>
        </p:txBody>
      </p:sp>
      <p:pic>
        <p:nvPicPr>
          <p:cNvPr id="5" name="Grafik 4">
            <a:extLst>
              <a:ext uri="{FF2B5EF4-FFF2-40B4-BE49-F238E27FC236}">
                <a16:creationId xmlns:a16="http://schemas.microsoft.com/office/drawing/2014/main" id="{C2CF8C63-02D7-39B8-E230-64F6F576E869}"/>
              </a:ext>
            </a:extLst>
          </p:cNvPr>
          <p:cNvPicPr>
            <a:picLocks noChangeAspect="1"/>
          </p:cNvPicPr>
          <p:nvPr/>
        </p:nvPicPr>
        <p:blipFill>
          <a:blip r:embed="rId2"/>
          <a:stretch>
            <a:fillRect/>
          </a:stretch>
        </p:blipFill>
        <p:spPr>
          <a:xfrm>
            <a:off x="5640777" y="215987"/>
            <a:ext cx="6022307" cy="2113790"/>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A770797A-6E5C-8EB3-9193-75D956DB85E4}"/>
              </a:ext>
            </a:extLst>
          </p:cNvPr>
          <p:cNvPicPr>
            <a:picLocks noChangeAspect="1"/>
          </p:cNvPicPr>
          <p:nvPr/>
        </p:nvPicPr>
        <p:blipFill>
          <a:blip r:embed="rId3"/>
          <a:stretch>
            <a:fillRect/>
          </a:stretch>
        </p:blipFill>
        <p:spPr>
          <a:xfrm>
            <a:off x="9319607" y="2669159"/>
            <a:ext cx="2343477" cy="1105054"/>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A549A925-D838-661D-4A1F-F563FAE9B6D6}"/>
              </a:ext>
            </a:extLst>
          </p:cNvPr>
          <p:cNvSpPr txBox="1"/>
          <p:nvPr/>
        </p:nvSpPr>
        <p:spPr>
          <a:xfrm>
            <a:off x="6785809" y="3924879"/>
            <a:ext cx="4877275" cy="1569660"/>
          </a:xfrm>
          <a:prstGeom prst="rect">
            <a:avLst/>
          </a:prstGeom>
          <a:ln w="31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400" dirty="0"/>
              <a:t>In your jupyter notebook you can carry out such commands by typing</a:t>
            </a:r>
          </a:p>
          <a:p>
            <a:r>
              <a:rPr lang="de-DE" sz="2400" dirty="0">
                <a:latin typeface="Abadi Extra Light" panose="020B0204020104020204" pitchFamily="34" charset="0"/>
              </a:rPr>
              <a:t>%</a:t>
            </a:r>
            <a:r>
              <a:rPr lang="de-DE" sz="2400" dirty="0" err="1">
                <a:latin typeface="Abadi Extra Light" panose="020B0204020104020204" pitchFamily="34" charset="0"/>
              </a:rPr>
              <a:t>pip</a:t>
            </a:r>
            <a:r>
              <a:rPr lang="de-DE" sz="2400" dirty="0">
                <a:latin typeface="Abadi Extra Light" panose="020B0204020104020204" pitchFamily="34" charset="0"/>
              </a:rPr>
              <a:t> </a:t>
            </a:r>
            <a:r>
              <a:rPr lang="de-DE" sz="2400" dirty="0" err="1">
                <a:latin typeface="Abadi Extra Light" panose="020B0204020104020204" pitchFamily="34" charset="0"/>
              </a:rPr>
              <a:t>install</a:t>
            </a:r>
            <a:r>
              <a:rPr lang="de-DE" sz="2400" dirty="0">
                <a:latin typeface="Abadi Extra Light" panose="020B0204020104020204" pitchFamily="34" charset="0"/>
              </a:rPr>
              <a:t> </a:t>
            </a:r>
            <a:r>
              <a:rPr lang="de-DE" sz="2400" dirty="0" err="1">
                <a:latin typeface="Abadi Extra Light" panose="020B0204020104020204" pitchFamily="34" charset="0"/>
              </a:rPr>
              <a:t>matplotlib</a:t>
            </a:r>
            <a:endParaRPr lang="en-GB" sz="2400" dirty="0">
              <a:latin typeface="Abadi Extra Light" panose="020B0204020104020204" pitchFamily="34" charset="0"/>
            </a:endParaRPr>
          </a:p>
          <a:p>
            <a:r>
              <a:rPr lang="en-GB" sz="2400" dirty="0"/>
              <a:t>into a cell and executing that cell. </a:t>
            </a:r>
            <a:endParaRPr lang="de-DE" sz="2400" dirty="0"/>
          </a:p>
        </p:txBody>
      </p:sp>
      <p:pic>
        <p:nvPicPr>
          <p:cNvPr id="10" name="Grafik 9">
            <a:extLst>
              <a:ext uri="{FF2B5EF4-FFF2-40B4-BE49-F238E27FC236}">
                <a16:creationId xmlns:a16="http://schemas.microsoft.com/office/drawing/2014/main" id="{B9E9AA82-91DA-6D36-F76F-21AA408B58B7}"/>
              </a:ext>
            </a:extLst>
          </p:cNvPr>
          <p:cNvPicPr>
            <a:picLocks noChangeAspect="1"/>
          </p:cNvPicPr>
          <p:nvPr/>
        </p:nvPicPr>
        <p:blipFill>
          <a:blip r:embed="rId4"/>
          <a:stretch>
            <a:fillRect/>
          </a:stretch>
        </p:blipFill>
        <p:spPr>
          <a:xfrm>
            <a:off x="3286058" y="5784894"/>
            <a:ext cx="8719746" cy="955588"/>
          </a:xfrm>
          <a:prstGeom prst="rect">
            <a:avLst/>
          </a:prstGeom>
        </p:spPr>
      </p:pic>
      <p:sp>
        <p:nvSpPr>
          <p:cNvPr id="9" name="Foliennummernplatzhalter 8">
            <a:extLst>
              <a:ext uri="{FF2B5EF4-FFF2-40B4-BE49-F238E27FC236}">
                <a16:creationId xmlns:a16="http://schemas.microsoft.com/office/drawing/2014/main" id="{C7FEAC19-E203-5D6B-6741-2372BCB574F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25</a:t>
            </a:fld>
            <a:endParaRPr lang="fr-BE"/>
          </a:p>
        </p:txBody>
      </p:sp>
      <p:sp>
        <p:nvSpPr>
          <p:cNvPr id="12" name="Fußzeilenplatzhalter 11">
            <a:extLst>
              <a:ext uri="{FF2B5EF4-FFF2-40B4-BE49-F238E27FC236}">
                <a16:creationId xmlns:a16="http://schemas.microsoft.com/office/drawing/2014/main" id="{F22C45DD-9289-3A03-FB73-A0CE72E58A7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5AEBA9D8-4BDE-7D7F-6CA4-B7644FF2ADB5}"/>
              </a:ext>
            </a:extLst>
          </p:cNvPr>
          <p:cNvSpPr>
            <a:spLocks noGrp="1"/>
          </p:cNvSpPr>
          <p:nvPr>
            <p:ph type="dt" sz="half" idx="10"/>
          </p:nvPr>
        </p:nvSpPr>
        <p:spPr/>
        <p:txBody>
          <a:bodyPr/>
          <a:lstStyle/>
          <a:p>
            <a:fld id="{53141825-1439-46D8-A7B1-5EDC402B906D}" type="datetime1">
              <a:rPr lang="en-GB" smtClean="0"/>
              <a:t>16/09/2024</a:t>
            </a:fld>
            <a:endParaRPr lang="de-DE" dirty="0"/>
          </a:p>
        </p:txBody>
      </p:sp>
      <p:sp>
        <p:nvSpPr>
          <p:cNvPr id="14" name="Rechteck: abgerundete Ecken 13">
            <a:extLst>
              <a:ext uri="{FF2B5EF4-FFF2-40B4-BE49-F238E27FC236}">
                <a16:creationId xmlns:a16="http://schemas.microsoft.com/office/drawing/2014/main" id="{A36514FA-51E0-5FCA-3194-E5A4ACD70AC8}"/>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33334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B50AC-8E58-6F23-7EAB-FDA90E000EA8}"/>
              </a:ext>
            </a:extLst>
          </p:cNvPr>
          <p:cNvSpPr>
            <a:spLocks noGrp="1"/>
          </p:cNvSpPr>
          <p:nvPr>
            <p:ph type="title"/>
          </p:nvPr>
        </p:nvSpPr>
        <p:spPr/>
        <p:txBody>
          <a:bodyPr/>
          <a:lstStyle/>
          <a:p>
            <a:r>
              <a:rPr lang="en-GB" dirty="0"/>
              <a:t>Virtual Environment: Creating Visualizations</a:t>
            </a:r>
            <a:endParaRPr lang="de-DE" dirty="0"/>
          </a:p>
        </p:txBody>
      </p:sp>
      <p:sp>
        <p:nvSpPr>
          <p:cNvPr id="3" name="Inhaltsplatzhalter 2">
            <a:extLst>
              <a:ext uri="{FF2B5EF4-FFF2-40B4-BE49-F238E27FC236}">
                <a16:creationId xmlns:a16="http://schemas.microsoft.com/office/drawing/2014/main" id="{36388BA8-5BBF-3A6B-3544-5C083B169F2A}"/>
              </a:ext>
            </a:extLst>
          </p:cNvPr>
          <p:cNvSpPr>
            <a:spLocks noGrp="1"/>
          </p:cNvSpPr>
          <p:nvPr>
            <p:ph idx="1"/>
          </p:nvPr>
        </p:nvSpPr>
        <p:spPr/>
        <p:txBody>
          <a:bodyPr/>
          <a:lstStyle/>
          <a:p>
            <a:r>
              <a:rPr lang="en-GB" dirty="0"/>
              <a:t>Before going to AI applications,</a:t>
            </a:r>
            <a:br>
              <a:rPr lang="en-GB" dirty="0"/>
            </a:br>
            <a:r>
              <a:rPr lang="en-GB" dirty="0"/>
              <a:t>you need to be literate in </a:t>
            </a:r>
            <a:br>
              <a:rPr lang="en-GB" dirty="0"/>
            </a:br>
            <a:r>
              <a:rPr lang="en-GB" dirty="0">
                <a:highlight>
                  <a:srgbClr val="FFFF00"/>
                </a:highlight>
              </a:rPr>
              <a:t>standard python applications</a:t>
            </a:r>
            <a:r>
              <a:rPr lang="en-GB" dirty="0"/>
              <a:t>.</a:t>
            </a:r>
          </a:p>
          <a:p>
            <a:r>
              <a:rPr lang="en-GB" dirty="0"/>
              <a:t>Visualization based on </a:t>
            </a:r>
            <a:br>
              <a:rPr lang="en-GB" dirty="0"/>
            </a:br>
            <a:r>
              <a:rPr lang="en-GB" dirty="0">
                <a:highlight>
                  <a:srgbClr val="FFFF00"/>
                </a:highlight>
              </a:rPr>
              <a:t>matplotlib</a:t>
            </a:r>
            <a:r>
              <a:rPr lang="en-GB" dirty="0"/>
              <a:t>, e.g. the scatter() </a:t>
            </a:r>
            <a:br>
              <a:rPr lang="en-GB" dirty="0"/>
            </a:br>
            <a:r>
              <a:rPr lang="en-GB" dirty="0"/>
              <a:t>library function, and further</a:t>
            </a:r>
            <a:br>
              <a:rPr lang="en-GB" dirty="0"/>
            </a:br>
            <a:r>
              <a:rPr lang="en-GB" dirty="0"/>
              <a:t>plots, will be the basis for </a:t>
            </a:r>
            <a:br>
              <a:rPr lang="en-GB" dirty="0"/>
            </a:br>
            <a:r>
              <a:rPr lang="en-GB" dirty="0"/>
              <a:t>developing, checking and </a:t>
            </a:r>
            <a:br>
              <a:rPr lang="en-GB" dirty="0"/>
            </a:br>
            <a:r>
              <a:rPr lang="en-GB" dirty="0"/>
              <a:t>testing AI applications. </a:t>
            </a:r>
          </a:p>
          <a:p>
            <a:r>
              <a:rPr lang="en-GB" dirty="0"/>
              <a:t>There is an extensive amount</a:t>
            </a:r>
            <a:br>
              <a:rPr lang="en-GB" dirty="0"/>
            </a:br>
            <a:r>
              <a:rPr lang="en-GB" dirty="0"/>
              <a:t>of material on the Web and </a:t>
            </a:r>
            <a:br>
              <a:rPr lang="en-GB" dirty="0"/>
            </a:br>
            <a:r>
              <a:rPr lang="en-GB" dirty="0"/>
              <a:t>provided by </a:t>
            </a:r>
            <a:r>
              <a:rPr lang="en-GB" dirty="0">
                <a:highlight>
                  <a:srgbClr val="FFFF00"/>
                </a:highlight>
              </a:rPr>
              <a:t>AI assistants</a:t>
            </a:r>
            <a:r>
              <a:rPr lang="en-GB" dirty="0"/>
              <a:t>!</a:t>
            </a:r>
            <a:endParaRPr lang="de-DE" dirty="0"/>
          </a:p>
        </p:txBody>
      </p:sp>
      <p:pic>
        <p:nvPicPr>
          <p:cNvPr id="9" name="Grafik 8">
            <a:extLst>
              <a:ext uri="{FF2B5EF4-FFF2-40B4-BE49-F238E27FC236}">
                <a16:creationId xmlns:a16="http://schemas.microsoft.com/office/drawing/2014/main" id="{11169B92-110D-3B7D-2B39-EB874271A479}"/>
              </a:ext>
            </a:extLst>
          </p:cNvPr>
          <p:cNvPicPr>
            <a:picLocks noChangeAspect="1"/>
          </p:cNvPicPr>
          <p:nvPr/>
        </p:nvPicPr>
        <p:blipFill>
          <a:blip r:embed="rId2"/>
          <a:stretch>
            <a:fillRect/>
          </a:stretch>
        </p:blipFill>
        <p:spPr>
          <a:xfrm>
            <a:off x="5944812" y="1085850"/>
            <a:ext cx="5807878" cy="5239154"/>
          </a:xfrm>
          <a:prstGeom prst="rect">
            <a:avLst/>
          </a:prstGeom>
          <a:ln>
            <a:noFill/>
          </a:ln>
          <a:effectLst>
            <a:outerShdw blurRad="292100" dist="139700" dir="2700000" algn="tl" rotWithShape="0">
              <a:srgbClr val="333333">
                <a:alpha val="65000"/>
              </a:srgbClr>
            </a:outerShdw>
          </a:effectLst>
        </p:spPr>
      </p:pic>
      <p:sp>
        <p:nvSpPr>
          <p:cNvPr id="6" name="Foliennummernplatzhalter 5">
            <a:extLst>
              <a:ext uri="{FF2B5EF4-FFF2-40B4-BE49-F238E27FC236}">
                <a16:creationId xmlns:a16="http://schemas.microsoft.com/office/drawing/2014/main" id="{02F4E397-80A4-F611-5811-4DB73DED634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26</a:t>
            </a:fld>
            <a:endParaRPr lang="fr-BE"/>
          </a:p>
        </p:txBody>
      </p:sp>
      <p:sp>
        <p:nvSpPr>
          <p:cNvPr id="8" name="Fußzeilenplatzhalter 7">
            <a:extLst>
              <a:ext uri="{FF2B5EF4-FFF2-40B4-BE49-F238E27FC236}">
                <a16:creationId xmlns:a16="http://schemas.microsoft.com/office/drawing/2014/main" id="{48582B1A-84D1-F4DA-9962-E3464F3C3F2B}"/>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0EEACEEA-93A2-3BD9-B926-3F9D83F525BF}"/>
              </a:ext>
            </a:extLst>
          </p:cNvPr>
          <p:cNvSpPr>
            <a:spLocks noGrp="1"/>
          </p:cNvSpPr>
          <p:nvPr>
            <p:ph type="dt" sz="half" idx="10"/>
          </p:nvPr>
        </p:nvSpPr>
        <p:spPr/>
        <p:txBody>
          <a:bodyPr/>
          <a:lstStyle/>
          <a:p>
            <a:fld id="{3129EF56-EF52-449D-83B9-230FB7C4F6DE}" type="datetime1">
              <a:rPr lang="en-GB" smtClean="0"/>
              <a:t>16/09/2024</a:t>
            </a:fld>
            <a:endParaRPr lang="de-DE" dirty="0"/>
          </a:p>
        </p:txBody>
      </p:sp>
      <p:sp>
        <p:nvSpPr>
          <p:cNvPr id="11" name="Rechteck: abgerundete Ecken 10">
            <a:extLst>
              <a:ext uri="{FF2B5EF4-FFF2-40B4-BE49-F238E27FC236}">
                <a16:creationId xmlns:a16="http://schemas.microsoft.com/office/drawing/2014/main" id="{E57335C8-66D5-A86D-4601-C55BC9F7C23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455818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594B3-8992-17D0-C1CA-CA918ACDBF93}"/>
              </a:ext>
            </a:extLst>
          </p:cNvPr>
          <p:cNvSpPr>
            <a:spLocks noGrp="1"/>
          </p:cNvSpPr>
          <p:nvPr>
            <p:ph type="title"/>
          </p:nvPr>
        </p:nvSpPr>
        <p:spPr/>
        <p:txBody>
          <a:bodyPr/>
          <a:lstStyle/>
          <a:p>
            <a:r>
              <a:rPr lang="en-GB" dirty="0"/>
              <a:t>Python on Linux</a:t>
            </a:r>
            <a:endParaRPr lang="de-DE" dirty="0"/>
          </a:p>
        </p:txBody>
      </p:sp>
      <p:sp>
        <p:nvSpPr>
          <p:cNvPr id="3" name="Inhaltsplatzhalter 2">
            <a:extLst>
              <a:ext uri="{FF2B5EF4-FFF2-40B4-BE49-F238E27FC236}">
                <a16:creationId xmlns:a16="http://schemas.microsoft.com/office/drawing/2014/main" id="{D0956C9B-4AF8-EF87-09BC-D1A89F9D8368}"/>
              </a:ext>
            </a:extLst>
          </p:cNvPr>
          <p:cNvSpPr>
            <a:spLocks noGrp="1"/>
          </p:cNvSpPr>
          <p:nvPr>
            <p:ph idx="1"/>
          </p:nvPr>
        </p:nvSpPr>
        <p:spPr/>
        <p:txBody>
          <a:bodyPr/>
          <a:lstStyle/>
          <a:p>
            <a:r>
              <a:rPr lang="en-GB" dirty="0"/>
              <a:t>On </a:t>
            </a:r>
            <a:r>
              <a:rPr lang="en-GB" dirty="0" err="1"/>
              <a:t>linux</a:t>
            </a:r>
            <a:r>
              <a:rPr lang="en-GB" dirty="0"/>
              <a:t>, you approach might depend on your rights. Let us assume that you are a normal user and that there is python3.10 installed. Then, you can test this by typing </a:t>
            </a:r>
            <a:r>
              <a:rPr lang="en-GB" dirty="0">
                <a:latin typeface="Abadi Extra Light" panose="020B0204020104020204" pitchFamily="34" charset="0"/>
              </a:rPr>
              <a:t>&gt; python –V</a:t>
            </a:r>
          </a:p>
          <a:p>
            <a:r>
              <a:rPr lang="en-GB" dirty="0"/>
              <a:t>You install your virtual environment the same way as described above. </a:t>
            </a:r>
          </a:p>
          <a:p>
            <a:r>
              <a:rPr lang="en-GB" dirty="0"/>
              <a:t>In your virtual environment you can install your packages. </a:t>
            </a:r>
          </a:p>
        </p:txBody>
      </p:sp>
      <p:sp>
        <p:nvSpPr>
          <p:cNvPr id="5" name="Textfeld 4">
            <a:extLst>
              <a:ext uri="{FF2B5EF4-FFF2-40B4-BE49-F238E27FC236}">
                <a16:creationId xmlns:a16="http://schemas.microsoft.com/office/drawing/2014/main" id="{17EBC093-7F5D-9E10-893A-4D5E61F9AE06}"/>
              </a:ext>
            </a:extLst>
          </p:cNvPr>
          <p:cNvSpPr txBox="1"/>
          <p:nvPr/>
        </p:nvSpPr>
        <p:spPr>
          <a:xfrm>
            <a:off x="1422134" y="4209097"/>
            <a:ext cx="2581976" cy="1477328"/>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numpy</a:t>
            </a:r>
          </a:p>
          <a:p>
            <a:pPr marL="914400" lvl="1" indent="-457200">
              <a:buFont typeface="+mj-lt"/>
              <a:buAutoNum type="arabicPeriod"/>
            </a:pPr>
            <a:r>
              <a:rPr lang="en-GB" dirty="0">
                <a:latin typeface="Abadi Extra Light" panose="020B0204020104020204" pitchFamily="34" charset="0"/>
              </a:rPr>
              <a:t>matplotlib </a:t>
            </a:r>
          </a:p>
          <a:p>
            <a:pPr marL="914400" lvl="1" indent="-457200">
              <a:buFont typeface="+mj-lt"/>
              <a:buAutoNum type="arabicPeriod"/>
            </a:pPr>
            <a:r>
              <a:rPr lang="en-GB" dirty="0">
                <a:latin typeface="Abadi Extra Light" panose="020B0204020104020204" pitchFamily="34" charset="0"/>
              </a:rPr>
              <a:t>jupyter</a:t>
            </a:r>
          </a:p>
          <a:p>
            <a:pPr marL="914400" lvl="1" indent="-457200">
              <a:buFont typeface="+mj-lt"/>
              <a:buAutoNum type="arabicPeriod"/>
            </a:pPr>
            <a:r>
              <a:rPr lang="en-GB" dirty="0">
                <a:latin typeface="Abadi Extra Light" panose="020B0204020104020204" pitchFamily="34" charset="0"/>
              </a:rPr>
              <a:t>cartopy</a:t>
            </a:r>
          </a:p>
          <a:p>
            <a:pPr marL="914400" lvl="1" indent="-457200">
              <a:buFont typeface="+mj-lt"/>
              <a:buAutoNum type="arabicPeriod"/>
            </a:pPr>
            <a:r>
              <a:rPr lang="en-GB" dirty="0">
                <a:latin typeface="Abadi Extra Light" panose="020B0204020104020204" pitchFamily="34" charset="0"/>
              </a:rPr>
              <a:t>eccodes</a:t>
            </a:r>
          </a:p>
        </p:txBody>
      </p:sp>
      <p:sp>
        <p:nvSpPr>
          <p:cNvPr id="7" name="Textfeld 6">
            <a:extLst>
              <a:ext uri="{FF2B5EF4-FFF2-40B4-BE49-F238E27FC236}">
                <a16:creationId xmlns:a16="http://schemas.microsoft.com/office/drawing/2014/main" id="{46E1CD52-D4F7-8B9D-C67C-00ADE75A4A4C}"/>
              </a:ext>
            </a:extLst>
          </p:cNvPr>
          <p:cNvSpPr txBox="1"/>
          <p:nvPr/>
        </p:nvSpPr>
        <p:spPr>
          <a:xfrm>
            <a:off x="4242335" y="4209097"/>
            <a:ext cx="2716730" cy="1200329"/>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netcdf4</a:t>
            </a:r>
          </a:p>
          <a:p>
            <a:pPr marL="914400" lvl="1" indent="-457200">
              <a:buFont typeface="+mj-lt"/>
              <a:buAutoNum type="arabicPeriod"/>
            </a:pPr>
            <a:r>
              <a:rPr lang="en-GB" dirty="0">
                <a:latin typeface="Abadi Extra Light" panose="020B0204020104020204" pitchFamily="34" charset="0"/>
              </a:rPr>
              <a:t>scikit-learn</a:t>
            </a:r>
          </a:p>
          <a:p>
            <a:pPr marL="914400" lvl="1" indent="-457200">
              <a:buFont typeface="+mj-lt"/>
              <a:buAutoNum type="arabicPeriod"/>
            </a:pPr>
            <a:r>
              <a:rPr lang="en-GB" dirty="0">
                <a:latin typeface="Abadi Extra Light" panose="020B0204020104020204" pitchFamily="34" charset="0"/>
              </a:rPr>
              <a:t>torch</a:t>
            </a:r>
          </a:p>
          <a:p>
            <a:pPr marL="914400" lvl="1" indent="-457200">
              <a:buFont typeface="+mj-lt"/>
              <a:buAutoNum type="arabicPeriod"/>
            </a:pPr>
            <a:r>
              <a:rPr lang="en-GB" dirty="0" err="1">
                <a:latin typeface="Abadi Extra Light" panose="020B0204020104020204" pitchFamily="34" charset="0"/>
              </a:rPr>
              <a:t>pyyaml</a:t>
            </a:r>
            <a:endParaRPr lang="de-DE" dirty="0"/>
          </a:p>
        </p:txBody>
      </p:sp>
      <p:sp>
        <p:nvSpPr>
          <p:cNvPr id="8" name="Textfeld 7">
            <a:extLst>
              <a:ext uri="{FF2B5EF4-FFF2-40B4-BE49-F238E27FC236}">
                <a16:creationId xmlns:a16="http://schemas.microsoft.com/office/drawing/2014/main" id="{0489D70E-7EFB-7DE3-7E05-55E6C67A9C39}"/>
              </a:ext>
            </a:extLst>
          </p:cNvPr>
          <p:cNvSpPr txBox="1"/>
          <p:nvPr/>
        </p:nvSpPr>
        <p:spPr>
          <a:xfrm>
            <a:off x="7197290" y="4209097"/>
            <a:ext cx="2716730" cy="646331"/>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Tensorflow</a:t>
            </a:r>
          </a:p>
          <a:p>
            <a:pPr marL="914400" lvl="1" indent="-457200">
              <a:buFont typeface="+mj-lt"/>
              <a:buAutoNum type="arabicPeriod"/>
            </a:pPr>
            <a:r>
              <a:rPr lang="en-GB" dirty="0" err="1">
                <a:latin typeface="Abadi Extra Light" panose="020B0204020104020204" pitchFamily="34" charset="0"/>
              </a:rPr>
              <a:t>keras</a:t>
            </a:r>
            <a:endParaRPr lang="de-DE" dirty="0"/>
          </a:p>
        </p:txBody>
      </p:sp>
      <p:sp>
        <p:nvSpPr>
          <p:cNvPr id="9" name="Foliennummernplatzhalter 8">
            <a:extLst>
              <a:ext uri="{FF2B5EF4-FFF2-40B4-BE49-F238E27FC236}">
                <a16:creationId xmlns:a16="http://schemas.microsoft.com/office/drawing/2014/main" id="{B8D6FF59-F48C-C89F-5DFA-7E9B53714E09}"/>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27</a:t>
            </a:fld>
            <a:endParaRPr lang="fr-BE"/>
          </a:p>
        </p:txBody>
      </p:sp>
      <p:sp>
        <p:nvSpPr>
          <p:cNvPr id="11" name="Fußzeilenplatzhalter 10">
            <a:extLst>
              <a:ext uri="{FF2B5EF4-FFF2-40B4-BE49-F238E27FC236}">
                <a16:creationId xmlns:a16="http://schemas.microsoft.com/office/drawing/2014/main" id="{9B9E8965-9C06-4F9F-0A7C-CF9D9B96913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D7ED8444-17E0-0FEA-E92C-9B6BA17A7739}"/>
              </a:ext>
            </a:extLst>
          </p:cNvPr>
          <p:cNvSpPr>
            <a:spLocks noGrp="1"/>
          </p:cNvSpPr>
          <p:nvPr>
            <p:ph type="dt" sz="half" idx="10"/>
          </p:nvPr>
        </p:nvSpPr>
        <p:spPr/>
        <p:txBody>
          <a:bodyPr/>
          <a:lstStyle/>
          <a:p>
            <a:fld id="{F0F3B87E-E213-463B-BB21-0FEE241595A6}" type="datetime1">
              <a:rPr lang="en-GB" smtClean="0"/>
              <a:t>16/09/2024</a:t>
            </a:fld>
            <a:endParaRPr lang="de-DE" dirty="0"/>
          </a:p>
        </p:txBody>
      </p:sp>
      <p:sp>
        <p:nvSpPr>
          <p:cNvPr id="13" name="Rechteck: abgerundete Ecken 12">
            <a:extLst>
              <a:ext uri="{FF2B5EF4-FFF2-40B4-BE49-F238E27FC236}">
                <a16:creationId xmlns:a16="http://schemas.microsoft.com/office/drawing/2014/main" id="{A5146DC8-5870-F1C7-35AE-B395E8A3373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976492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DCE42-3727-7027-CD28-4747A1E87530}"/>
              </a:ext>
            </a:extLst>
          </p:cNvPr>
          <p:cNvSpPr>
            <a:spLocks noGrp="1"/>
          </p:cNvSpPr>
          <p:nvPr>
            <p:ph type="title"/>
          </p:nvPr>
        </p:nvSpPr>
        <p:spPr/>
        <p:txBody>
          <a:bodyPr/>
          <a:lstStyle/>
          <a:p>
            <a:r>
              <a:rPr lang="en-GB" dirty="0"/>
              <a:t>Jupyter on a remote Linux computer accessed with Windows Browser</a:t>
            </a:r>
            <a:endParaRPr lang="de-DE" dirty="0"/>
          </a:p>
        </p:txBody>
      </p:sp>
      <p:sp>
        <p:nvSpPr>
          <p:cNvPr id="3" name="Inhaltsplatzhalter 2">
            <a:extLst>
              <a:ext uri="{FF2B5EF4-FFF2-40B4-BE49-F238E27FC236}">
                <a16:creationId xmlns:a16="http://schemas.microsoft.com/office/drawing/2014/main" id="{3258CB00-C7DA-6418-FF53-EBD0D3EE90C8}"/>
              </a:ext>
            </a:extLst>
          </p:cNvPr>
          <p:cNvSpPr>
            <a:spLocks noGrp="1"/>
          </p:cNvSpPr>
          <p:nvPr>
            <p:ph idx="1"/>
          </p:nvPr>
        </p:nvSpPr>
        <p:spPr>
          <a:xfrm>
            <a:off x="838199" y="1171574"/>
            <a:ext cx="10778577" cy="5169849"/>
          </a:xfrm>
        </p:spPr>
        <p:txBody>
          <a:bodyPr>
            <a:normAutofit fontScale="70000" lnSpcReduction="20000"/>
          </a:bodyPr>
          <a:lstStyle/>
          <a:p>
            <a:r>
              <a:rPr lang="en-GB" sz="2600" dirty="0"/>
              <a:t>You can run your python environment on some </a:t>
            </a:r>
            <a:r>
              <a:rPr lang="en-GB" sz="2600" dirty="0">
                <a:highlight>
                  <a:srgbClr val="FFFF00"/>
                </a:highlight>
              </a:rPr>
              <a:t>remote Linux </a:t>
            </a:r>
            <a:r>
              <a:rPr lang="en-GB" sz="2600" dirty="0"/>
              <a:t>computer, but still carry out all interaction with your </a:t>
            </a:r>
            <a:r>
              <a:rPr lang="en-GB" sz="2600" dirty="0">
                <a:highlight>
                  <a:srgbClr val="FFFF00"/>
                </a:highlight>
              </a:rPr>
              <a:t>local Windows </a:t>
            </a:r>
            <a:r>
              <a:rPr lang="en-GB" sz="2600" dirty="0"/>
              <a:t>browser. </a:t>
            </a:r>
          </a:p>
          <a:p>
            <a:r>
              <a:rPr lang="en-GB" sz="2600" dirty="0"/>
              <a:t>To this end install some </a:t>
            </a:r>
            <a:r>
              <a:rPr lang="en-GB" sz="2600" dirty="0">
                <a:highlight>
                  <a:srgbClr val="FFFF00"/>
                </a:highlight>
              </a:rPr>
              <a:t>shell on windows</a:t>
            </a:r>
            <a:r>
              <a:rPr lang="en-GB" sz="2600" dirty="0"/>
              <a:t>, for example the git shell, which has all you need: </a:t>
            </a:r>
            <a:r>
              <a:rPr lang="en-GB" sz="2600" dirty="0">
                <a:latin typeface="Abadi Extra Light" panose="020B0204020104020204" pitchFamily="34" charset="0"/>
                <a:hlinkClick r:id="rId2"/>
              </a:rPr>
              <a:t>https://git-scm.com/download/win</a:t>
            </a:r>
            <a:endParaRPr lang="en-GB" sz="2600" dirty="0">
              <a:latin typeface="Abadi Extra Light" panose="020B0204020104020204" pitchFamily="34" charset="0"/>
            </a:endParaRPr>
          </a:p>
          <a:p>
            <a:r>
              <a:rPr lang="en-GB" sz="2600" dirty="0"/>
              <a:t>Make sure you can login to the remote Linux computer, for example using its IP address, e.g. 192.168.178.79. You can find this address by typing ifconfig (Linux) or ipconfig (Windows) on the computer. </a:t>
            </a:r>
          </a:p>
          <a:p>
            <a:r>
              <a:rPr lang="en-GB" sz="2600" dirty="0"/>
              <a:t>To this end you start your jupyter notebook on the Linux computer without browser on some port by </a:t>
            </a:r>
            <a:br>
              <a:rPr lang="en-GB" sz="2600" dirty="0"/>
            </a:br>
            <a:r>
              <a:rPr lang="en-GB" dirty="0">
                <a:latin typeface="Abadi Extra Light" panose="020B0204020104020204" pitchFamily="34" charset="0"/>
              </a:rPr>
              <a:t>&gt; jupyter notebook --no-browser --port=9999 &amp; </a:t>
            </a:r>
          </a:p>
          <a:p>
            <a:pPr marL="0" indent="0">
              <a:buNone/>
            </a:pPr>
            <a:r>
              <a:rPr lang="en-GB" sz="2600" dirty="0"/>
              <a:t>The output will also give you a token necessary to establish the connection. </a:t>
            </a:r>
          </a:p>
          <a:p>
            <a:pPr marL="0" indent="0">
              <a:buNone/>
            </a:pPr>
            <a:endParaRPr lang="en-GB" sz="2600" dirty="0"/>
          </a:p>
          <a:p>
            <a:pPr marL="0" indent="0">
              <a:buNone/>
            </a:pPr>
            <a:endParaRPr lang="en-GB" sz="2600" dirty="0"/>
          </a:p>
          <a:p>
            <a:pPr marL="0" indent="0">
              <a:buNone/>
            </a:pPr>
            <a:endParaRPr lang="en-GB" sz="2600" dirty="0"/>
          </a:p>
          <a:p>
            <a:pPr marL="0" indent="0">
              <a:buNone/>
            </a:pPr>
            <a:endParaRPr lang="en-GB" sz="2600" dirty="0"/>
          </a:p>
          <a:p>
            <a:pPr marL="0" indent="0">
              <a:buNone/>
            </a:pPr>
            <a:r>
              <a:rPr lang="en-GB" sz="2600" dirty="0"/>
              <a:t>Then setup a connection from a local shell on the Windows computer by port forwarding</a:t>
            </a:r>
          </a:p>
          <a:p>
            <a:pPr marL="0" indent="0">
              <a:buNone/>
            </a:pPr>
            <a:r>
              <a:rPr lang="en-GB" dirty="0">
                <a:latin typeface="Abadi Extra Light" panose="020B0204020104020204" pitchFamily="34" charset="0"/>
              </a:rPr>
              <a:t>&gt; ssh -N -f -L localhost:9997:localhost:9999 roland@192.178.168.79</a:t>
            </a:r>
          </a:p>
          <a:p>
            <a:r>
              <a:rPr lang="en-GB" sz="2600" dirty="0"/>
              <a:t>And in your Windows browser use the local port 9997 and the token: </a:t>
            </a:r>
          </a:p>
          <a:p>
            <a:pPr marL="0" indent="0">
              <a:buNone/>
            </a:pPr>
            <a:r>
              <a:rPr lang="en-GB" dirty="0">
                <a:latin typeface="Abadi Extra Light" panose="020B0204020104020204" pitchFamily="34" charset="0"/>
              </a:rPr>
              <a:t>http://localhost:9997/tree?token=3dee23453a6f402aba6c76413810e3d5e399cba206e537d2</a:t>
            </a:r>
          </a:p>
        </p:txBody>
      </p:sp>
      <p:pic>
        <p:nvPicPr>
          <p:cNvPr id="7" name="Grafik 6">
            <a:extLst>
              <a:ext uri="{FF2B5EF4-FFF2-40B4-BE49-F238E27FC236}">
                <a16:creationId xmlns:a16="http://schemas.microsoft.com/office/drawing/2014/main" id="{EC94BC00-568B-2553-0F48-C7F27B4C154F}"/>
              </a:ext>
            </a:extLst>
          </p:cNvPr>
          <p:cNvPicPr>
            <a:picLocks noChangeAspect="1"/>
          </p:cNvPicPr>
          <p:nvPr/>
        </p:nvPicPr>
        <p:blipFill>
          <a:blip r:embed="rId3"/>
          <a:stretch>
            <a:fillRect/>
          </a:stretch>
        </p:blipFill>
        <p:spPr>
          <a:xfrm>
            <a:off x="5586609" y="3756498"/>
            <a:ext cx="6030167" cy="943107"/>
          </a:xfrm>
          <a:prstGeom prst="rect">
            <a:avLst/>
          </a:prstGeom>
          <a:ln>
            <a:noFill/>
          </a:ln>
          <a:effectLst>
            <a:outerShdw blurRad="292100" dist="139700" dir="2700000" algn="tl" rotWithShape="0">
              <a:srgbClr val="333333">
                <a:alpha val="65000"/>
              </a:srgbClr>
            </a:outerShdw>
          </a:effectLst>
        </p:spPr>
      </p:pic>
      <p:sp>
        <p:nvSpPr>
          <p:cNvPr id="6" name="Foliennummernplatzhalter 5">
            <a:extLst>
              <a:ext uri="{FF2B5EF4-FFF2-40B4-BE49-F238E27FC236}">
                <a16:creationId xmlns:a16="http://schemas.microsoft.com/office/drawing/2014/main" id="{A2C65786-C60D-7D3D-511E-99B6C16F81A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28</a:t>
            </a:fld>
            <a:endParaRPr lang="fr-BE"/>
          </a:p>
        </p:txBody>
      </p:sp>
      <p:sp>
        <p:nvSpPr>
          <p:cNvPr id="9" name="Fußzeilenplatzhalter 8">
            <a:extLst>
              <a:ext uri="{FF2B5EF4-FFF2-40B4-BE49-F238E27FC236}">
                <a16:creationId xmlns:a16="http://schemas.microsoft.com/office/drawing/2014/main" id="{AC0254D9-F0BF-7B8A-C53D-4EF24B835E4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5E22ACE2-249F-1215-E6DB-81C52CBF90AB}"/>
              </a:ext>
            </a:extLst>
          </p:cNvPr>
          <p:cNvSpPr>
            <a:spLocks noGrp="1"/>
          </p:cNvSpPr>
          <p:nvPr>
            <p:ph type="dt" sz="half" idx="10"/>
          </p:nvPr>
        </p:nvSpPr>
        <p:spPr/>
        <p:txBody>
          <a:bodyPr/>
          <a:lstStyle/>
          <a:p>
            <a:fld id="{FCE774C7-91F5-4E13-91BD-14AADDE8303C}" type="datetime1">
              <a:rPr lang="en-GB" smtClean="0"/>
              <a:t>16/09/2024</a:t>
            </a:fld>
            <a:endParaRPr lang="de-DE" dirty="0"/>
          </a:p>
        </p:txBody>
      </p:sp>
      <p:sp>
        <p:nvSpPr>
          <p:cNvPr id="11" name="Rechteck: abgerundete Ecken 10">
            <a:extLst>
              <a:ext uri="{FF2B5EF4-FFF2-40B4-BE49-F238E27FC236}">
                <a16:creationId xmlns:a16="http://schemas.microsoft.com/office/drawing/2014/main" id="{74A1B510-25BB-C7E9-9984-364162C596E3}"/>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714643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8CCDF1-A248-54C7-5222-F1F8DE346681}"/>
              </a:ext>
            </a:extLst>
          </p:cNvPr>
          <p:cNvSpPr>
            <a:spLocks noGrp="1"/>
          </p:cNvSpPr>
          <p:nvPr>
            <p:ph type="title"/>
          </p:nvPr>
        </p:nvSpPr>
        <p:spPr/>
        <p:txBody>
          <a:bodyPr/>
          <a:lstStyle/>
          <a:p>
            <a:r>
              <a:rPr lang="en-GB" dirty="0"/>
              <a:t>Python on a Virtual Server in the Cloud</a:t>
            </a:r>
            <a:endParaRPr lang="de-DE" dirty="0"/>
          </a:p>
        </p:txBody>
      </p:sp>
      <p:sp>
        <p:nvSpPr>
          <p:cNvPr id="3" name="Inhaltsplatzhalter 2">
            <a:extLst>
              <a:ext uri="{FF2B5EF4-FFF2-40B4-BE49-F238E27FC236}">
                <a16:creationId xmlns:a16="http://schemas.microsoft.com/office/drawing/2014/main" id="{B7A98166-2349-C195-93E3-6248AAA56E1C}"/>
              </a:ext>
            </a:extLst>
          </p:cNvPr>
          <p:cNvSpPr>
            <a:spLocks noGrp="1"/>
          </p:cNvSpPr>
          <p:nvPr>
            <p:ph idx="1"/>
          </p:nvPr>
        </p:nvSpPr>
        <p:spPr/>
        <p:txBody>
          <a:bodyPr>
            <a:normAutofit fontScale="85000" lnSpcReduction="20000"/>
          </a:bodyPr>
          <a:lstStyle/>
          <a:p>
            <a:r>
              <a:rPr lang="en-GB" dirty="0"/>
              <a:t>Here we describe how to setup your </a:t>
            </a:r>
            <a:br>
              <a:rPr lang="en-GB" dirty="0"/>
            </a:br>
            <a:r>
              <a:rPr lang="en-GB" dirty="0"/>
              <a:t>python environment on an AWS </a:t>
            </a:r>
            <a:r>
              <a:rPr lang="en-GB" dirty="0">
                <a:highlight>
                  <a:srgbClr val="FFFF00"/>
                </a:highlight>
              </a:rPr>
              <a:t>EC2 Linux Server</a:t>
            </a:r>
            <a:r>
              <a:rPr lang="en-GB" dirty="0"/>
              <a:t>. </a:t>
            </a:r>
          </a:p>
          <a:p>
            <a:r>
              <a:rPr lang="en-GB" dirty="0"/>
              <a:t>You need an </a:t>
            </a:r>
            <a:r>
              <a:rPr lang="en-GB" dirty="0">
                <a:highlight>
                  <a:srgbClr val="FFFF00"/>
                </a:highlight>
              </a:rPr>
              <a:t>AWS account</a:t>
            </a:r>
            <a:r>
              <a:rPr lang="en-GB" dirty="0"/>
              <a:t>. Then </a:t>
            </a:r>
            <a:br>
              <a:rPr lang="en-GB" dirty="0"/>
            </a:br>
            <a:r>
              <a:rPr lang="en-GB" dirty="0"/>
              <a:t>			create an instance of a server. </a:t>
            </a:r>
          </a:p>
          <a:p>
            <a:r>
              <a:rPr lang="en-GB" dirty="0"/>
              <a:t>It will create or use a </a:t>
            </a:r>
            <a:r>
              <a:rPr lang="en-GB" dirty="0">
                <a:highlight>
                  <a:srgbClr val="FFFF00"/>
                </a:highlight>
              </a:rPr>
              <a:t>.</a:t>
            </a:r>
            <a:r>
              <a:rPr lang="en-GB" dirty="0" err="1">
                <a:highlight>
                  <a:srgbClr val="FFFF00"/>
                </a:highlight>
              </a:rPr>
              <a:t>pem</a:t>
            </a:r>
            <a:r>
              <a:rPr lang="en-GB" dirty="0">
                <a:highlight>
                  <a:srgbClr val="FFFF00"/>
                </a:highlight>
              </a:rPr>
              <a:t> key </a:t>
            </a:r>
            <a:r>
              <a:rPr lang="en-GB" dirty="0"/>
              <a:t>for you to access the server. Download it, store e.g. in </a:t>
            </a:r>
            <a:r>
              <a:rPr lang="en-GB" dirty="0">
                <a:latin typeface="Abadi Extra Light" panose="020B0204020104020204" pitchFamily="34" charset="0"/>
              </a:rPr>
              <a:t>~/all/ropy312/keys/</a:t>
            </a:r>
            <a:r>
              <a:rPr lang="en-GB" dirty="0" err="1">
                <a:latin typeface="Abadi Extra Light" panose="020B0204020104020204" pitchFamily="34" charset="0"/>
              </a:rPr>
              <a:t>testAWS.pem</a:t>
            </a:r>
            <a:r>
              <a:rPr lang="en-GB" dirty="0"/>
              <a:t>. </a:t>
            </a:r>
          </a:p>
          <a:p>
            <a:r>
              <a:rPr lang="en-GB" dirty="0"/>
              <a:t>AWS will also tell you the public </a:t>
            </a:r>
            <a:r>
              <a:rPr lang="en-GB" dirty="0" err="1"/>
              <a:t>ip</a:t>
            </a:r>
            <a:r>
              <a:rPr lang="en-GB" dirty="0"/>
              <a:t> of the server, e.g. </a:t>
            </a:r>
            <a:r>
              <a:rPr lang="en-GB" sz="2000" dirty="0">
                <a:latin typeface="Abadi Extra Light" panose="020B0204020104020204" pitchFamily="34" charset="0"/>
              </a:rPr>
              <a:t>52.59.241.188</a:t>
            </a:r>
            <a:endParaRPr lang="en-GB" dirty="0">
              <a:latin typeface="Abadi Extra Light" panose="020B0204020104020204" pitchFamily="34" charset="0"/>
            </a:endParaRPr>
          </a:p>
          <a:p>
            <a:r>
              <a:rPr lang="en-GB" dirty="0"/>
              <a:t>Then you can access the server by </a:t>
            </a:r>
            <a:endParaRPr lang="de-DE" dirty="0">
              <a:solidFill>
                <a:srgbClr val="16191F"/>
              </a:solidFill>
              <a:highlight>
                <a:srgbClr val="FFFFFF"/>
              </a:highlight>
              <a:latin typeface="Amazon Ember"/>
            </a:endParaRPr>
          </a:p>
          <a:p>
            <a:pPr marL="0" indent="0">
              <a:buNone/>
            </a:pPr>
            <a:r>
              <a:rPr lang="de-DE" sz="3200" dirty="0">
                <a:solidFill>
                  <a:srgbClr val="16191F"/>
                </a:solidFill>
                <a:highlight>
                  <a:srgbClr val="FFFFFF"/>
                </a:highlight>
                <a:latin typeface="Abadi Extra Light" panose="020B0204020104020204" pitchFamily="34" charset="0"/>
              </a:rPr>
              <a:t>&gt; </a:t>
            </a:r>
            <a:r>
              <a:rPr lang="en-US" sz="2000" dirty="0">
                <a:solidFill>
                  <a:prstClr val="black"/>
                </a:solidFill>
                <a:latin typeface="Abadi Extra Light" panose="020B0204020104020204" pitchFamily="34" charset="0"/>
              </a:rPr>
              <a:t>ssh -</a:t>
            </a:r>
            <a:r>
              <a:rPr lang="en-US" sz="2000" dirty="0" err="1">
                <a:solidFill>
                  <a:prstClr val="black"/>
                </a:solidFill>
                <a:latin typeface="Abadi Extra Light" panose="020B0204020104020204" pitchFamily="34" charset="0"/>
              </a:rPr>
              <a:t>i</a:t>
            </a:r>
            <a:r>
              <a:rPr lang="en-US" sz="2000" dirty="0">
                <a:solidFill>
                  <a:prstClr val="black"/>
                </a:solidFill>
                <a:latin typeface="Abadi Extra Light" panose="020B0204020104020204" pitchFamily="34" charset="0"/>
              </a:rPr>
              <a:t> ~/all/ropy312/keys/</a:t>
            </a:r>
            <a:r>
              <a:rPr lang="en-US" sz="2000" dirty="0" err="1">
                <a:solidFill>
                  <a:prstClr val="black"/>
                </a:solidFill>
                <a:latin typeface="Abadi Extra Light" panose="020B0204020104020204" pitchFamily="34" charset="0"/>
              </a:rPr>
              <a:t>testAWS.pem</a:t>
            </a:r>
            <a:r>
              <a:rPr lang="en-US" sz="2000" dirty="0">
                <a:solidFill>
                  <a:prstClr val="black"/>
                </a:solidFill>
                <a:latin typeface="Abadi Extra Light" panose="020B0204020104020204" pitchFamily="34" charset="0"/>
              </a:rPr>
              <a:t> ec2-user@52.59.241.188</a:t>
            </a:r>
          </a:p>
          <a:p>
            <a:r>
              <a:rPr lang="de-DE" dirty="0" err="1"/>
              <a:t>Now</a:t>
            </a:r>
            <a:r>
              <a:rPr lang="de-DE" dirty="0"/>
              <a:t>, </a:t>
            </a:r>
            <a:r>
              <a:rPr lang="de-DE" dirty="0" err="1"/>
              <a:t>you</a:t>
            </a:r>
            <a:r>
              <a:rPr lang="de-DE" dirty="0"/>
              <a:t> </a:t>
            </a:r>
            <a:r>
              <a:rPr lang="de-DE" dirty="0" err="1"/>
              <a:t>can</a:t>
            </a:r>
            <a:r>
              <a:rPr lang="de-DE" dirty="0"/>
              <a:t> carry out all </a:t>
            </a:r>
            <a:r>
              <a:rPr lang="de-DE" dirty="0" err="1"/>
              <a:t>steps</a:t>
            </a:r>
            <a:r>
              <a:rPr lang="de-DE" dirty="0"/>
              <a:t> </a:t>
            </a:r>
            <a:br>
              <a:rPr lang="de-DE" dirty="0"/>
            </a:br>
            <a:r>
              <a:rPr lang="de-DE" dirty="0" err="1"/>
              <a:t>as</a:t>
            </a:r>
            <a:r>
              <a:rPr lang="de-DE" dirty="0"/>
              <a:t> for the </a:t>
            </a:r>
            <a:r>
              <a:rPr lang="de-DE" dirty="0" err="1"/>
              <a:t>above</a:t>
            </a:r>
            <a:r>
              <a:rPr lang="de-DE" dirty="0"/>
              <a:t> </a:t>
            </a:r>
            <a:r>
              <a:rPr lang="de-DE" dirty="0" err="1"/>
              <a:t>windows</a:t>
            </a:r>
            <a:r>
              <a:rPr lang="de-DE" dirty="0"/>
              <a:t> </a:t>
            </a:r>
            <a:r>
              <a:rPr lang="de-DE" dirty="0" err="1"/>
              <a:t>or</a:t>
            </a:r>
            <a:r>
              <a:rPr lang="de-DE" dirty="0"/>
              <a:t> </a:t>
            </a:r>
            <a:br>
              <a:rPr lang="de-DE" dirty="0"/>
            </a:br>
            <a:r>
              <a:rPr lang="de-DE" dirty="0" err="1"/>
              <a:t>linux</a:t>
            </a:r>
            <a:r>
              <a:rPr lang="de-DE" dirty="0"/>
              <a:t> </a:t>
            </a:r>
            <a:r>
              <a:rPr lang="de-DE" dirty="0" err="1"/>
              <a:t>servers</a:t>
            </a:r>
            <a:r>
              <a:rPr lang="de-DE" dirty="0"/>
              <a:t>, i.e. </a:t>
            </a:r>
            <a:r>
              <a:rPr lang="de-DE" dirty="0">
                <a:latin typeface="Abadi Extra Light" panose="020B0204020104020204" pitchFamily="34" charset="0"/>
              </a:rPr>
              <a:t>python3 –V</a:t>
            </a:r>
          </a:p>
          <a:p>
            <a:r>
              <a:rPr lang="de-DE" dirty="0" err="1"/>
              <a:t>You</a:t>
            </a:r>
            <a:r>
              <a:rPr lang="de-DE" dirty="0"/>
              <a:t> </a:t>
            </a:r>
            <a:r>
              <a:rPr lang="de-DE" dirty="0" err="1"/>
              <a:t>can</a:t>
            </a:r>
            <a:r>
              <a:rPr lang="de-DE" dirty="0"/>
              <a:t> </a:t>
            </a:r>
            <a:r>
              <a:rPr lang="de-DE" dirty="0" err="1"/>
              <a:t>setup</a:t>
            </a:r>
            <a:r>
              <a:rPr lang="de-DE" dirty="0"/>
              <a:t> </a:t>
            </a:r>
            <a:r>
              <a:rPr lang="de-DE" dirty="0" err="1">
                <a:highlight>
                  <a:srgbClr val="FFFF00"/>
                </a:highlight>
              </a:rPr>
              <a:t>python</a:t>
            </a:r>
            <a:r>
              <a:rPr lang="de-DE" dirty="0">
                <a:highlight>
                  <a:srgbClr val="FFFF00"/>
                </a:highlight>
              </a:rPr>
              <a:t>, </a:t>
            </a:r>
            <a:r>
              <a:rPr lang="de-DE" dirty="0" err="1">
                <a:highlight>
                  <a:srgbClr val="FFFF00"/>
                </a:highlight>
              </a:rPr>
              <a:t>torch</a:t>
            </a:r>
            <a:r>
              <a:rPr lang="de-DE" dirty="0">
                <a:highlight>
                  <a:srgbClr val="FFFF00"/>
                </a:highlight>
              </a:rPr>
              <a:t> </a:t>
            </a:r>
            <a:r>
              <a:rPr lang="de-DE" dirty="0"/>
              <a:t>and </a:t>
            </a:r>
            <a:br>
              <a:rPr lang="de-DE" dirty="0"/>
            </a:br>
            <a:r>
              <a:rPr lang="de-DE" dirty="0" err="1"/>
              <a:t>access</a:t>
            </a:r>
            <a:r>
              <a:rPr lang="de-DE" dirty="0"/>
              <a:t> </a:t>
            </a:r>
            <a:r>
              <a:rPr lang="de-DE" dirty="0" err="1"/>
              <a:t>your</a:t>
            </a:r>
            <a:r>
              <a:rPr lang="de-DE" dirty="0"/>
              <a:t> </a:t>
            </a:r>
            <a:r>
              <a:rPr lang="de-DE" dirty="0" err="1"/>
              <a:t>environment</a:t>
            </a:r>
            <a:r>
              <a:rPr lang="de-DE" dirty="0"/>
              <a:t> </a:t>
            </a:r>
            <a:r>
              <a:rPr lang="de-DE" dirty="0" err="1"/>
              <a:t>by</a:t>
            </a:r>
            <a:r>
              <a:rPr lang="de-DE" dirty="0"/>
              <a:t> </a:t>
            </a:r>
            <a:r>
              <a:rPr lang="de-DE" dirty="0">
                <a:highlight>
                  <a:srgbClr val="FFFF00"/>
                </a:highlight>
              </a:rPr>
              <a:t>jupyter lab </a:t>
            </a:r>
            <a:br>
              <a:rPr lang="de-DE" dirty="0"/>
            </a:br>
            <a:r>
              <a:rPr lang="de-DE" dirty="0" err="1"/>
              <a:t>through</a:t>
            </a:r>
            <a:r>
              <a:rPr lang="de-DE" dirty="0"/>
              <a:t> </a:t>
            </a:r>
            <a:r>
              <a:rPr lang="de-DE" dirty="0" err="1"/>
              <a:t>port</a:t>
            </a:r>
            <a:r>
              <a:rPr lang="de-DE" dirty="0"/>
              <a:t> </a:t>
            </a:r>
            <a:r>
              <a:rPr lang="de-DE" dirty="0" err="1"/>
              <a:t>forwarding</a:t>
            </a:r>
            <a:r>
              <a:rPr lang="de-DE" dirty="0"/>
              <a:t>. </a:t>
            </a:r>
          </a:p>
        </p:txBody>
      </p:sp>
      <p:pic>
        <p:nvPicPr>
          <p:cNvPr id="5" name="Grafik 4">
            <a:extLst>
              <a:ext uri="{FF2B5EF4-FFF2-40B4-BE49-F238E27FC236}">
                <a16:creationId xmlns:a16="http://schemas.microsoft.com/office/drawing/2014/main" id="{3F35A871-F7D3-E485-E806-C52B3C43CDAE}"/>
              </a:ext>
            </a:extLst>
          </p:cNvPr>
          <p:cNvPicPr>
            <a:picLocks noChangeAspect="1"/>
          </p:cNvPicPr>
          <p:nvPr/>
        </p:nvPicPr>
        <p:blipFill>
          <a:blip r:embed="rId2"/>
          <a:stretch>
            <a:fillRect/>
          </a:stretch>
        </p:blipFill>
        <p:spPr>
          <a:xfrm>
            <a:off x="6797391" y="4559030"/>
            <a:ext cx="5048955" cy="1933845"/>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F9804953-71D8-4FEE-2218-FF6659B9C631}"/>
              </a:ext>
            </a:extLst>
          </p:cNvPr>
          <p:cNvPicPr>
            <a:picLocks noChangeAspect="1"/>
          </p:cNvPicPr>
          <p:nvPr/>
        </p:nvPicPr>
        <p:blipFill>
          <a:blip r:embed="rId3"/>
          <a:stretch>
            <a:fillRect/>
          </a:stretch>
        </p:blipFill>
        <p:spPr>
          <a:xfrm>
            <a:off x="8811491" y="204654"/>
            <a:ext cx="3131108" cy="1864680"/>
          </a:xfrm>
          <a:prstGeom prst="rect">
            <a:avLst/>
          </a:prstGeom>
          <a:ln>
            <a:noFill/>
          </a:ln>
          <a:effectLst>
            <a:outerShdw blurRad="292100" dist="139700" dir="2700000" algn="tl" rotWithShape="0">
              <a:srgbClr val="333333">
                <a:alpha val="65000"/>
              </a:srgbClr>
            </a:outerShdw>
          </a:effectLst>
        </p:spPr>
      </p:pic>
      <p:sp>
        <p:nvSpPr>
          <p:cNvPr id="8" name="Foliennummernplatzhalter 7">
            <a:extLst>
              <a:ext uri="{FF2B5EF4-FFF2-40B4-BE49-F238E27FC236}">
                <a16:creationId xmlns:a16="http://schemas.microsoft.com/office/drawing/2014/main" id="{2D7DC0EC-9A1E-4CCE-96ED-4375C9E585D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29</a:t>
            </a:fld>
            <a:endParaRPr lang="fr-BE"/>
          </a:p>
        </p:txBody>
      </p:sp>
      <p:sp>
        <p:nvSpPr>
          <p:cNvPr id="10" name="Fußzeilenplatzhalter 9">
            <a:extLst>
              <a:ext uri="{FF2B5EF4-FFF2-40B4-BE49-F238E27FC236}">
                <a16:creationId xmlns:a16="http://schemas.microsoft.com/office/drawing/2014/main" id="{497577B1-430E-0478-242D-279922BBFB6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DF5F69FB-2972-79AC-03A7-0EE9E54C7E9A}"/>
              </a:ext>
            </a:extLst>
          </p:cNvPr>
          <p:cNvSpPr>
            <a:spLocks noGrp="1"/>
          </p:cNvSpPr>
          <p:nvPr>
            <p:ph type="dt" sz="half" idx="10"/>
          </p:nvPr>
        </p:nvSpPr>
        <p:spPr/>
        <p:txBody>
          <a:bodyPr/>
          <a:lstStyle/>
          <a:p>
            <a:fld id="{F652D537-C286-4B39-9F61-06C6452466B2}" type="datetime1">
              <a:rPr lang="en-GB" smtClean="0"/>
              <a:t>16/09/2024</a:t>
            </a:fld>
            <a:endParaRPr lang="de-DE" dirty="0"/>
          </a:p>
        </p:txBody>
      </p:sp>
      <p:sp>
        <p:nvSpPr>
          <p:cNvPr id="12" name="Rechteck: abgerundete Ecken 11">
            <a:extLst>
              <a:ext uri="{FF2B5EF4-FFF2-40B4-BE49-F238E27FC236}">
                <a16:creationId xmlns:a16="http://schemas.microsoft.com/office/drawing/2014/main" id="{E1F43EB3-5DA6-B1C1-E305-38C90EA8AA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707115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Neurons, Networks and Artificial Intelligence</a:t>
            </a:r>
            <a:endParaRPr lang="de-DE" dirty="0"/>
          </a:p>
        </p:txBody>
      </p:sp>
      <p:sp>
        <p:nvSpPr>
          <p:cNvPr id="12" name="Inhaltsplatzhalter 11">
            <a:extLst>
              <a:ext uri="{FF2B5EF4-FFF2-40B4-BE49-F238E27FC236}">
                <a16:creationId xmlns:a16="http://schemas.microsoft.com/office/drawing/2014/main" id="{3A72B1BA-1464-58D4-FE38-78030E557C9F}"/>
              </a:ext>
            </a:extLst>
          </p:cNvPr>
          <p:cNvSpPr>
            <a:spLocks noGrp="1"/>
          </p:cNvSpPr>
          <p:nvPr>
            <p:ph idx="1"/>
          </p:nvPr>
        </p:nvSpPr>
        <p:spPr>
          <a:xfrm>
            <a:off x="838200" y="1171575"/>
            <a:ext cx="3607676" cy="5005388"/>
          </a:xfrm>
        </p:spPr>
        <p:txBody>
          <a:bodyPr>
            <a:normAutofit lnSpcReduction="10000"/>
          </a:bodyPr>
          <a:lstStyle/>
          <a:p>
            <a:pPr marL="0" indent="0">
              <a:lnSpc>
                <a:spcPct val="110000"/>
              </a:lnSpc>
              <a:buNone/>
            </a:pPr>
            <a:r>
              <a:rPr lang="en-US" sz="1800" dirty="0">
                <a:highlight>
                  <a:srgbClr val="FFFF00"/>
                </a:highlight>
              </a:rPr>
              <a:t>Neurons</a:t>
            </a:r>
            <a:r>
              <a:rPr lang="en-US" sz="1800" dirty="0"/>
              <a:t> are specialized cells in the brain that transmit information via electrical signals, forming neural networks that process tasks like learning and memory. </a:t>
            </a:r>
          </a:p>
          <a:p>
            <a:pPr marL="0" indent="0">
              <a:lnSpc>
                <a:spcPct val="110000"/>
              </a:lnSpc>
              <a:buNone/>
            </a:pPr>
            <a:r>
              <a:rPr lang="en-US" sz="1800" dirty="0"/>
              <a:t>These networks inspire </a:t>
            </a:r>
            <a:r>
              <a:rPr lang="en-US" sz="1800" dirty="0">
                <a:highlight>
                  <a:srgbClr val="FFFF00"/>
                </a:highlight>
              </a:rPr>
              <a:t>artificial neural networks </a:t>
            </a:r>
            <a:r>
              <a:rPr lang="en-US" sz="1800" dirty="0"/>
              <a:t>in AI, enabling machines to recognize patterns, learn from data, and make decisions, simulating aspects of human intelligence.</a:t>
            </a:r>
          </a:p>
          <a:p>
            <a:pPr marL="0" indent="0">
              <a:lnSpc>
                <a:spcPct val="110000"/>
              </a:lnSpc>
              <a:buNone/>
            </a:pPr>
            <a:r>
              <a:rPr lang="en-US" sz="1800" dirty="0">
                <a:highlight>
                  <a:srgbClr val="FFFF00"/>
                </a:highlight>
              </a:rPr>
              <a:t>Tools</a:t>
            </a:r>
            <a:r>
              <a:rPr lang="en-US" sz="1800" dirty="0"/>
              <a:t> like PyTorch are widely used to build and train these neural networks, making it easier for developers to create sophisticated AI models.</a:t>
            </a:r>
            <a:endParaRPr lang="de-DE" sz="18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3</a:t>
            </a:fld>
            <a:endParaRPr lang="fr-BE"/>
          </a:p>
        </p:txBody>
      </p:sp>
      <p:pic>
        <p:nvPicPr>
          <p:cNvPr id="26" name="Inhaltsplatzhalter 25">
            <a:extLst>
              <a:ext uri="{FF2B5EF4-FFF2-40B4-BE49-F238E27FC236}">
                <a16:creationId xmlns:a16="http://schemas.microsoft.com/office/drawing/2014/main" id="{907CB1C6-70DE-7835-F22B-EE844EC47F96}"/>
              </a:ext>
            </a:extLst>
          </p:cNvPr>
          <p:cNvPicPr>
            <a:picLocks noGrp="1" noChangeAspect="1"/>
          </p:cNvPicPr>
          <p:nvPr>
            <p:ph idx="14"/>
          </p:nvPr>
        </p:nvPicPr>
        <p:blipFill>
          <a:blip r:embed="rId2"/>
          <a:stretch>
            <a:fillRect/>
          </a:stretch>
        </p:blipFill>
        <p:spPr>
          <a:xfrm>
            <a:off x="8989287" y="4287855"/>
            <a:ext cx="2364513" cy="1889108"/>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7" name="Grafik 16">
            <a:extLst>
              <a:ext uri="{FF2B5EF4-FFF2-40B4-BE49-F238E27FC236}">
                <a16:creationId xmlns:a16="http://schemas.microsoft.com/office/drawing/2014/main" id="{C7C71FF4-EC09-234D-EBF4-8D9E11E1B334}"/>
              </a:ext>
            </a:extLst>
          </p:cNvPr>
          <p:cNvPicPr>
            <a:picLocks noChangeAspect="1"/>
          </p:cNvPicPr>
          <p:nvPr/>
        </p:nvPicPr>
        <p:blipFill>
          <a:blip r:embed="rId3"/>
          <a:stretch>
            <a:fillRect/>
          </a:stretch>
        </p:blipFill>
        <p:spPr>
          <a:xfrm>
            <a:off x="4738191" y="3815933"/>
            <a:ext cx="2999640" cy="2274767"/>
          </a:xfrm>
          <a:prstGeom prst="rect">
            <a:avLst/>
          </a:prstGeom>
          <a:ln>
            <a:noFill/>
          </a:ln>
          <a:effectLst>
            <a:outerShdw blurRad="292100" dist="139700" dir="2700000" algn="tl" rotWithShape="0">
              <a:srgbClr val="333333">
                <a:alpha val="65000"/>
              </a:srgbClr>
            </a:outerShdw>
          </a:effectLst>
        </p:spPr>
      </p:pic>
      <p:pic>
        <p:nvPicPr>
          <p:cNvPr id="24" name="Grafik 23">
            <a:extLst>
              <a:ext uri="{FF2B5EF4-FFF2-40B4-BE49-F238E27FC236}">
                <a16:creationId xmlns:a16="http://schemas.microsoft.com/office/drawing/2014/main" id="{10BCCA1F-948A-DBC1-6121-0C9C2AF693C0}"/>
              </a:ext>
            </a:extLst>
          </p:cNvPr>
          <p:cNvPicPr>
            <a:picLocks noChangeAspect="1"/>
          </p:cNvPicPr>
          <p:nvPr/>
        </p:nvPicPr>
        <p:blipFill>
          <a:blip r:embed="rId4"/>
          <a:stretch>
            <a:fillRect/>
          </a:stretch>
        </p:blipFill>
        <p:spPr>
          <a:xfrm>
            <a:off x="4738191" y="1085850"/>
            <a:ext cx="2999640" cy="2464434"/>
          </a:xfrm>
          <a:prstGeom prst="rect">
            <a:avLst/>
          </a:prstGeom>
          <a:ln>
            <a:noFill/>
          </a:ln>
          <a:effectLst>
            <a:outerShdw blurRad="292100" dist="139700" dir="2700000" algn="tl" rotWithShape="0">
              <a:srgbClr val="333333">
                <a:alpha val="65000"/>
              </a:srgbClr>
            </a:outerShdw>
          </a:effectLst>
        </p:spPr>
      </p:pic>
      <p:sp>
        <p:nvSpPr>
          <p:cNvPr id="27" name="Rectangle 1">
            <a:extLst>
              <a:ext uri="{FF2B5EF4-FFF2-40B4-BE49-F238E27FC236}">
                <a16:creationId xmlns:a16="http://schemas.microsoft.com/office/drawing/2014/main" id="{DE1BE335-FC09-8826-9772-697DCE0BAE84}"/>
              </a:ext>
            </a:extLst>
          </p:cNvPr>
          <p:cNvSpPr>
            <a:spLocks noChangeArrowheads="1"/>
          </p:cNvSpPr>
          <p:nvPr/>
        </p:nvSpPr>
        <p:spPr bwMode="auto">
          <a:xfrm>
            <a:off x="8390121" y="984250"/>
            <a:ext cx="353521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de-DE" sz="1800" b="0" i="0" u="none" strike="noStrike" cap="none" normalizeH="0" baseline="0" dirty="0">
                <a:ln>
                  <a:noFill/>
                </a:ln>
                <a:solidFill>
                  <a:schemeClr val="tx1"/>
                </a:solidFill>
                <a:effectLst/>
                <a:latin typeface="Arial" panose="020B0604020202020204" pitchFamily="34" charset="0"/>
              </a:rPr>
              <a:t>In a neural network, a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signal</a:t>
            </a:r>
            <a:r>
              <a:rPr kumimoji="0" lang="en-GB" altLang="de-DE" sz="1800" b="0" i="0" u="none" strike="noStrike" cap="none" normalizeH="0" baseline="0" dirty="0">
                <a:ln>
                  <a:noFill/>
                </a:ln>
                <a:solidFill>
                  <a:schemeClr val="tx1"/>
                </a:solidFill>
                <a:effectLst/>
                <a:latin typeface="Arial" panose="020B0604020202020204" pitchFamily="34" charset="0"/>
              </a:rPr>
              <a:t> is passed through layers of interconnected neurons, starting from the input layer, where data is provided. Each neuron processes the signal by applying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weights</a:t>
            </a:r>
            <a:r>
              <a:rPr kumimoji="0" lang="en-GB" altLang="de-DE" sz="1800" b="0" i="0" u="none" strike="noStrike" cap="none" normalizeH="0" baseline="0" dirty="0">
                <a:ln>
                  <a:noFill/>
                </a:ln>
                <a:solidFill>
                  <a:schemeClr val="tx1"/>
                </a:solidFill>
                <a:effectLst/>
                <a:latin typeface="Arial" panose="020B0604020202020204" pitchFamily="34" charset="0"/>
              </a:rPr>
              <a:t> and an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activation</a:t>
            </a:r>
            <a:r>
              <a:rPr kumimoji="0" lang="en-GB" altLang="de-DE" sz="1800" b="0" i="0" u="none" strike="noStrike" cap="none" normalizeH="0" baseline="0" dirty="0">
                <a:ln>
                  <a:noFill/>
                </a:ln>
                <a:solidFill>
                  <a:schemeClr val="tx1"/>
                </a:solidFill>
                <a:effectLst/>
                <a:latin typeface="Arial" panose="020B0604020202020204" pitchFamily="34" charset="0"/>
              </a:rPr>
              <a:t> function, then passes the output to the next layer, until it reaches the final output layer, where a prediction or decision is made.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790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62147-16CA-5466-5622-83529F994DF2}"/>
              </a:ext>
            </a:extLst>
          </p:cNvPr>
          <p:cNvSpPr>
            <a:spLocks noGrp="1"/>
          </p:cNvSpPr>
          <p:nvPr>
            <p:ph type="title"/>
          </p:nvPr>
        </p:nvSpPr>
        <p:spPr/>
        <p:txBody>
          <a:bodyPr/>
          <a:lstStyle/>
          <a:p>
            <a:r>
              <a:rPr lang="en-GB" dirty="0"/>
              <a:t>Python AI by AI Ready Tools in the Cloud</a:t>
            </a:r>
            <a:endParaRPr lang="de-DE" dirty="0"/>
          </a:p>
        </p:txBody>
      </p:sp>
      <p:pic>
        <p:nvPicPr>
          <p:cNvPr id="5" name="Grafik 4">
            <a:extLst>
              <a:ext uri="{FF2B5EF4-FFF2-40B4-BE49-F238E27FC236}">
                <a16:creationId xmlns:a16="http://schemas.microsoft.com/office/drawing/2014/main" id="{3D23CB44-7FF6-F41B-7C3F-4D3DD61D36F1}"/>
              </a:ext>
            </a:extLst>
          </p:cNvPr>
          <p:cNvPicPr>
            <a:picLocks noChangeAspect="1"/>
          </p:cNvPicPr>
          <p:nvPr/>
        </p:nvPicPr>
        <p:blipFill>
          <a:blip r:embed="rId2"/>
          <a:stretch>
            <a:fillRect/>
          </a:stretch>
        </p:blipFill>
        <p:spPr>
          <a:xfrm>
            <a:off x="755073" y="1872219"/>
            <a:ext cx="9056914" cy="4118436"/>
          </a:xfrm>
          <a:prstGeom prst="rect">
            <a:avLst/>
          </a:prstGeom>
        </p:spPr>
      </p:pic>
      <p:sp>
        <p:nvSpPr>
          <p:cNvPr id="6" name="Textfeld 5">
            <a:extLst>
              <a:ext uri="{FF2B5EF4-FFF2-40B4-BE49-F238E27FC236}">
                <a16:creationId xmlns:a16="http://schemas.microsoft.com/office/drawing/2014/main" id="{B346456F-22EA-B0CA-9D3D-E085B8EAB49F}"/>
              </a:ext>
            </a:extLst>
          </p:cNvPr>
          <p:cNvSpPr txBox="1"/>
          <p:nvPr/>
        </p:nvSpPr>
        <p:spPr>
          <a:xfrm>
            <a:off x="7564581" y="444441"/>
            <a:ext cx="3610099" cy="1477328"/>
          </a:xfrm>
          <a:prstGeom prst="rect">
            <a:avLst/>
          </a:prstGeom>
          <a:noFill/>
        </p:spPr>
        <p:txBody>
          <a:bodyPr wrap="square" rtlCol="0">
            <a:spAutoFit/>
          </a:bodyPr>
          <a:lstStyle/>
          <a:p>
            <a:r>
              <a:rPr lang="en-GB" dirty="0"/>
              <a:t>AWS provides specialized AI enabled packages, where you can directly access jupyter lab or jupyter notebooks with installed torch packages</a:t>
            </a:r>
            <a:endParaRPr lang="de-DE" dirty="0"/>
          </a:p>
        </p:txBody>
      </p:sp>
      <p:sp>
        <p:nvSpPr>
          <p:cNvPr id="7" name="Textfeld 6">
            <a:extLst>
              <a:ext uri="{FF2B5EF4-FFF2-40B4-BE49-F238E27FC236}">
                <a16:creationId xmlns:a16="http://schemas.microsoft.com/office/drawing/2014/main" id="{B75FDF19-83E1-FB50-82BB-79DC495A275D}"/>
              </a:ext>
            </a:extLst>
          </p:cNvPr>
          <p:cNvSpPr txBox="1"/>
          <p:nvPr/>
        </p:nvSpPr>
        <p:spPr>
          <a:xfrm>
            <a:off x="755073" y="1085850"/>
            <a:ext cx="6334496" cy="369332"/>
          </a:xfrm>
          <a:prstGeom prst="rect">
            <a:avLst/>
          </a:prstGeom>
          <a:noFill/>
        </p:spPr>
        <p:txBody>
          <a:bodyPr wrap="square" rtlCol="0">
            <a:spAutoFit/>
          </a:bodyPr>
          <a:lstStyle/>
          <a:p>
            <a:r>
              <a:rPr lang="en-GB" dirty="0">
                <a:highlight>
                  <a:srgbClr val="FFFF00"/>
                </a:highlight>
              </a:rPr>
              <a:t>AI Ready Jupyter Notebook </a:t>
            </a:r>
            <a:r>
              <a:rPr lang="en-GB" dirty="0"/>
              <a:t>in 3 Klicks</a:t>
            </a:r>
            <a:endParaRPr lang="de-DE" dirty="0"/>
          </a:p>
        </p:txBody>
      </p:sp>
      <p:sp>
        <p:nvSpPr>
          <p:cNvPr id="8" name="Foliennummernplatzhalter 7">
            <a:extLst>
              <a:ext uri="{FF2B5EF4-FFF2-40B4-BE49-F238E27FC236}">
                <a16:creationId xmlns:a16="http://schemas.microsoft.com/office/drawing/2014/main" id="{8C305192-0A7F-0FE2-D3DF-FD090FC4874F}"/>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30</a:t>
            </a:fld>
            <a:endParaRPr lang="fr-BE"/>
          </a:p>
        </p:txBody>
      </p:sp>
      <p:sp>
        <p:nvSpPr>
          <p:cNvPr id="10" name="Fußzeilenplatzhalter 9">
            <a:extLst>
              <a:ext uri="{FF2B5EF4-FFF2-40B4-BE49-F238E27FC236}">
                <a16:creationId xmlns:a16="http://schemas.microsoft.com/office/drawing/2014/main" id="{3F030824-F129-80B9-1EEB-7423CC95639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5FF2A76C-5278-71C9-642E-1F58D439D793}"/>
              </a:ext>
            </a:extLst>
          </p:cNvPr>
          <p:cNvSpPr>
            <a:spLocks noGrp="1"/>
          </p:cNvSpPr>
          <p:nvPr>
            <p:ph type="dt" sz="half" idx="10"/>
          </p:nvPr>
        </p:nvSpPr>
        <p:spPr/>
        <p:txBody>
          <a:bodyPr/>
          <a:lstStyle/>
          <a:p>
            <a:fld id="{03896DD6-1663-4610-B62E-2EC5E3ABA8E8}" type="datetime1">
              <a:rPr lang="en-GB" smtClean="0"/>
              <a:t>16/09/2024</a:t>
            </a:fld>
            <a:endParaRPr lang="de-DE" dirty="0"/>
          </a:p>
        </p:txBody>
      </p:sp>
      <p:sp>
        <p:nvSpPr>
          <p:cNvPr id="12" name="Rechteck: abgerundete Ecken 11">
            <a:extLst>
              <a:ext uri="{FF2B5EF4-FFF2-40B4-BE49-F238E27FC236}">
                <a16:creationId xmlns:a16="http://schemas.microsoft.com/office/drawing/2014/main" id="{23DE744B-E095-0463-E881-EC5B0C16F7C3}"/>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928528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749306-A712-34A7-58F4-AB417B6689DB}"/>
              </a:ext>
            </a:extLst>
          </p:cNvPr>
          <p:cNvSpPr>
            <a:spLocks noGrp="1"/>
          </p:cNvSpPr>
          <p:nvPr>
            <p:ph type="title"/>
          </p:nvPr>
        </p:nvSpPr>
        <p:spPr/>
        <p:txBody>
          <a:bodyPr/>
          <a:lstStyle/>
          <a:p>
            <a:r>
              <a:rPr lang="en-GB" dirty="0"/>
              <a:t>Jupyter Notebook AI Ready</a:t>
            </a:r>
            <a:endParaRPr lang="de-DE" dirty="0"/>
          </a:p>
        </p:txBody>
      </p:sp>
      <p:sp>
        <p:nvSpPr>
          <p:cNvPr id="3" name="Inhaltsplatzhalter 2">
            <a:extLst>
              <a:ext uri="{FF2B5EF4-FFF2-40B4-BE49-F238E27FC236}">
                <a16:creationId xmlns:a16="http://schemas.microsoft.com/office/drawing/2014/main" id="{EDAFCBA1-F74E-2169-A4F0-B661EE91A4D7}"/>
              </a:ext>
            </a:extLst>
          </p:cNvPr>
          <p:cNvSpPr>
            <a:spLocks noGrp="1"/>
          </p:cNvSpPr>
          <p:nvPr>
            <p:ph idx="1"/>
          </p:nvPr>
        </p:nvSpPr>
        <p:spPr/>
        <p:txBody>
          <a:bodyPr/>
          <a:lstStyle/>
          <a:p>
            <a:endParaRPr lang="de-DE" dirty="0"/>
          </a:p>
        </p:txBody>
      </p:sp>
      <p:pic>
        <p:nvPicPr>
          <p:cNvPr id="7" name="Grafik 6">
            <a:extLst>
              <a:ext uri="{FF2B5EF4-FFF2-40B4-BE49-F238E27FC236}">
                <a16:creationId xmlns:a16="http://schemas.microsoft.com/office/drawing/2014/main" id="{F7AB1797-7B57-1228-375B-96E829AD021E}"/>
              </a:ext>
            </a:extLst>
          </p:cNvPr>
          <p:cNvPicPr>
            <a:picLocks noChangeAspect="1"/>
          </p:cNvPicPr>
          <p:nvPr/>
        </p:nvPicPr>
        <p:blipFill>
          <a:blip r:embed="rId2"/>
          <a:stretch>
            <a:fillRect/>
          </a:stretch>
        </p:blipFill>
        <p:spPr>
          <a:xfrm>
            <a:off x="4809038" y="2652209"/>
            <a:ext cx="6706536" cy="3610479"/>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C86201CC-C81A-2883-1302-2D5283F00A29}"/>
              </a:ext>
            </a:extLst>
          </p:cNvPr>
          <p:cNvPicPr>
            <a:picLocks noChangeAspect="1"/>
          </p:cNvPicPr>
          <p:nvPr/>
        </p:nvPicPr>
        <p:blipFill>
          <a:blip r:embed="rId3"/>
          <a:stretch>
            <a:fillRect/>
          </a:stretch>
        </p:blipFill>
        <p:spPr>
          <a:xfrm>
            <a:off x="423066" y="1085850"/>
            <a:ext cx="7046513" cy="2905515"/>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19899F46-2B4D-87D7-6050-A0D23F0F19EE}"/>
              </a:ext>
            </a:extLst>
          </p:cNvPr>
          <p:cNvSpPr txBox="1"/>
          <p:nvPr/>
        </p:nvSpPr>
        <p:spPr>
          <a:xfrm>
            <a:off x="7671460" y="1085850"/>
            <a:ext cx="3682340" cy="923330"/>
          </a:xfrm>
          <a:prstGeom prst="rect">
            <a:avLst/>
          </a:prstGeom>
          <a:noFill/>
        </p:spPr>
        <p:txBody>
          <a:bodyPr wrap="square" rtlCol="0">
            <a:spAutoFit/>
          </a:bodyPr>
          <a:lstStyle/>
          <a:p>
            <a:r>
              <a:rPr lang="en-GB" dirty="0"/>
              <a:t>The Toolkit has all necessary tools for AI development preinstalled and ready to use. </a:t>
            </a:r>
            <a:endParaRPr lang="de-DE" dirty="0"/>
          </a:p>
        </p:txBody>
      </p:sp>
      <p:sp>
        <p:nvSpPr>
          <p:cNvPr id="9" name="Textfeld 8">
            <a:extLst>
              <a:ext uri="{FF2B5EF4-FFF2-40B4-BE49-F238E27FC236}">
                <a16:creationId xmlns:a16="http://schemas.microsoft.com/office/drawing/2014/main" id="{BCD5A336-FED3-2E61-C20E-66C3AEAB98F2}"/>
              </a:ext>
            </a:extLst>
          </p:cNvPr>
          <p:cNvSpPr txBox="1"/>
          <p:nvPr/>
        </p:nvSpPr>
        <p:spPr>
          <a:xfrm>
            <a:off x="838200" y="4457448"/>
            <a:ext cx="3682340" cy="923330"/>
          </a:xfrm>
          <a:prstGeom prst="rect">
            <a:avLst/>
          </a:prstGeom>
          <a:noFill/>
        </p:spPr>
        <p:txBody>
          <a:bodyPr wrap="square" rtlCol="0">
            <a:spAutoFit/>
          </a:bodyPr>
          <a:lstStyle/>
          <a:p>
            <a:r>
              <a:rPr lang="en-GB" dirty="0"/>
              <a:t>Complex AI Applications e.g. based on </a:t>
            </a:r>
            <a:r>
              <a:rPr lang="en-GB" dirty="0" err="1"/>
              <a:t>PyTorch</a:t>
            </a:r>
            <a:r>
              <a:rPr lang="en-GB" dirty="0"/>
              <a:t> can be copied over and run immediately. </a:t>
            </a:r>
            <a:endParaRPr lang="de-DE" dirty="0"/>
          </a:p>
        </p:txBody>
      </p:sp>
      <p:sp>
        <p:nvSpPr>
          <p:cNvPr id="10" name="Foliennummernplatzhalter 9">
            <a:extLst>
              <a:ext uri="{FF2B5EF4-FFF2-40B4-BE49-F238E27FC236}">
                <a16:creationId xmlns:a16="http://schemas.microsoft.com/office/drawing/2014/main" id="{1E347DC1-E780-409C-31D7-8422C40CD8C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31</a:t>
            </a:fld>
            <a:endParaRPr lang="fr-BE"/>
          </a:p>
        </p:txBody>
      </p:sp>
      <p:sp>
        <p:nvSpPr>
          <p:cNvPr id="12" name="Fußzeilenplatzhalter 11">
            <a:extLst>
              <a:ext uri="{FF2B5EF4-FFF2-40B4-BE49-F238E27FC236}">
                <a16:creationId xmlns:a16="http://schemas.microsoft.com/office/drawing/2014/main" id="{C0E3BFC3-ACEC-FC5C-7180-01A6BE2340D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FDC6A628-F6D7-D1AE-126E-04A1073F798C}"/>
              </a:ext>
            </a:extLst>
          </p:cNvPr>
          <p:cNvSpPr>
            <a:spLocks noGrp="1"/>
          </p:cNvSpPr>
          <p:nvPr>
            <p:ph type="dt" sz="half" idx="10"/>
          </p:nvPr>
        </p:nvSpPr>
        <p:spPr/>
        <p:txBody>
          <a:bodyPr/>
          <a:lstStyle/>
          <a:p>
            <a:fld id="{224DE2C6-E386-49F2-9336-F731EE19840D}" type="datetime1">
              <a:rPr lang="en-GB" smtClean="0"/>
              <a:t>16/09/2024</a:t>
            </a:fld>
            <a:endParaRPr lang="de-DE" dirty="0"/>
          </a:p>
        </p:txBody>
      </p:sp>
      <p:sp>
        <p:nvSpPr>
          <p:cNvPr id="14" name="Rechteck: abgerundete Ecken 13">
            <a:extLst>
              <a:ext uri="{FF2B5EF4-FFF2-40B4-BE49-F238E27FC236}">
                <a16:creationId xmlns:a16="http://schemas.microsoft.com/office/drawing/2014/main" id="{11760B2B-E413-296B-94C1-533D07D15D1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233777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F44B1-E276-4180-80B2-29C77638B50E}"/>
              </a:ext>
            </a:extLst>
          </p:cNvPr>
          <p:cNvSpPr>
            <a:spLocks noGrp="1"/>
          </p:cNvSpPr>
          <p:nvPr>
            <p:ph type="title"/>
          </p:nvPr>
        </p:nvSpPr>
        <p:spPr/>
        <p:txBody>
          <a:bodyPr/>
          <a:lstStyle/>
          <a:p>
            <a:r>
              <a:rPr lang="de-DE" dirty="0" err="1"/>
              <a:t>Using</a:t>
            </a:r>
            <a:r>
              <a:rPr lang="de-DE" dirty="0"/>
              <a:t> Google </a:t>
            </a:r>
            <a:r>
              <a:rPr lang="de-DE" dirty="0" err="1"/>
              <a:t>Colab</a:t>
            </a:r>
            <a:r>
              <a:rPr lang="de-DE" dirty="0"/>
              <a:t> </a:t>
            </a:r>
            <a:r>
              <a:rPr lang="de-DE" dirty="0" err="1"/>
              <a:t>enables</a:t>
            </a:r>
            <a:r>
              <a:rPr lang="de-DE" dirty="0"/>
              <a:t> AI </a:t>
            </a:r>
            <a:r>
              <a:rPr lang="de-DE" dirty="0" err="1"/>
              <a:t>programming</a:t>
            </a:r>
            <a:r>
              <a:rPr lang="de-DE" dirty="0"/>
              <a:t>, </a:t>
            </a:r>
            <a:r>
              <a:rPr lang="de-DE" dirty="0" err="1"/>
              <a:t>integrated</a:t>
            </a:r>
            <a:r>
              <a:rPr lang="de-DE" dirty="0"/>
              <a:t> </a:t>
            </a:r>
            <a:r>
              <a:rPr lang="de-DE" dirty="0" err="1"/>
              <a:t>with</a:t>
            </a:r>
            <a:r>
              <a:rPr lang="de-DE" dirty="0"/>
              <a:t> Gemini</a:t>
            </a:r>
          </a:p>
        </p:txBody>
      </p:sp>
      <p:sp>
        <p:nvSpPr>
          <p:cNvPr id="3" name="Inhaltsplatzhalter 2">
            <a:extLst>
              <a:ext uri="{FF2B5EF4-FFF2-40B4-BE49-F238E27FC236}">
                <a16:creationId xmlns:a16="http://schemas.microsoft.com/office/drawing/2014/main" id="{326D876C-B670-49F7-A53A-8AD54102980B}"/>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A9960AB6-0B71-4212-9239-8F50C3A46C15}"/>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5" name="Fußzeilenplatzhalter 4">
            <a:extLst>
              <a:ext uri="{FF2B5EF4-FFF2-40B4-BE49-F238E27FC236}">
                <a16:creationId xmlns:a16="http://schemas.microsoft.com/office/drawing/2014/main" id="{8AD9E4B5-436D-448B-9687-E9E1BB8D991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145893CC-3386-418E-B9F1-BC4058118AC9}"/>
              </a:ext>
            </a:extLst>
          </p:cNvPr>
          <p:cNvSpPr>
            <a:spLocks noGrp="1"/>
          </p:cNvSpPr>
          <p:nvPr>
            <p:ph type="sldNum" sz="quarter" idx="12"/>
          </p:nvPr>
        </p:nvSpPr>
        <p:spPr/>
        <p:txBody>
          <a:bodyPr/>
          <a:lstStyle/>
          <a:p>
            <a:fld id="{C7AA53B9-472A-452D-85DC-3848F0CED037}" type="slidenum">
              <a:rPr lang="de-DE" smtClean="0"/>
              <a:pPr/>
              <a:t>32</a:t>
            </a:fld>
            <a:endParaRPr lang="de-DE" dirty="0"/>
          </a:p>
        </p:txBody>
      </p:sp>
      <p:pic>
        <p:nvPicPr>
          <p:cNvPr id="7" name="Grafik 6">
            <a:extLst>
              <a:ext uri="{FF2B5EF4-FFF2-40B4-BE49-F238E27FC236}">
                <a16:creationId xmlns:a16="http://schemas.microsoft.com/office/drawing/2014/main" id="{2AC7BD1A-BDC3-49D9-957A-30D0E097D9EE}"/>
              </a:ext>
            </a:extLst>
          </p:cNvPr>
          <p:cNvPicPr>
            <a:picLocks noChangeAspect="1"/>
          </p:cNvPicPr>
          <p:nvPr/>
        </p:nvPicPr>
        <p:blipFill>
          <a:blip r:embed="rId2"/>
          <a:stretch>
            <a:fillRect/>
          </a:stretch>
        </p:blipFill>
        <p:spPr>
          <a:xfrm>
            <a:off x="838200" y="1176037"/>
            <a:ext cx="8890535" cy="5000926"/>
          </a:xfrm>
          <a:prstGeom prst="rect">
            <a:avLst/>
          </a:prstGeom>
        </p:spPr>
      </p:pic>
      <p:sp>
        <p:nvSpPr>
          <p:cNvPr id="8" name="Textfeld 7">
            <a:extLst>
              <a:ext uri="{FF2B5EF4-FFF2-40B4-BE49-F238E27FC236}">
                <a16:creationId xmlns:a16="http://schemas.microsoft.com/office/drawing/2014/main" id="{444DD9F7-FB59-4D44-8CD8-064CF434D87D}"/>
              </a:ext>
            </a:extLst>
          </p:cNvPr>
          <p:cNvSpPr txBox="1"/>
          <p:nvPr/>
        </p:nvSpPr>
        <p:spPr>
          <a:xfrm rot="531860">
            <a:off x="7552358" y="4281308"/>
            <a:ext cx="4352753" cy="1569660"/>
          </a:xfrm>
          <a:prstGeom prst="rect">
            <a:avLst/>
          </a:prstGeom>
          <a:noFill/>
        </p:spPr>
        <p:txBody>
          <a:bodyPr wrap="square" rtlCol="0">
            <a:spAutoFit/>
          </a:bodyPr>
          <a:lstStyle/>
          <a:p>
            <a:pPr algn="ctr"/>
            <a:r>
              <a:rPr lang="en-GB" sz="4800" dirty="0">
                <a:solidFill>
                  <a:schemeClr val="bg1"/>
                </a:solidFill>
                <a:highlight>
                  <a:srgbClr val="FF0000"/>
                </a:highlight>
              </a:rPr>
              <a:t>Ready to go AI environment</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81199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highlight>
                  <a:srgbClr val="00FFFF"/>
                </a:highlight>
              </a:rPr>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3A1DF755-6491-79EE-46DC-6002EE10460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33</a:t>
            </a:fld>
            <a:endParaRPr lang="fr-BE"/>
          </a:p>
        </p:txBody>
      </p:sp>
      <p:sp>
        <p:nvSpPr>
          <p:cNvPr id="10" name="Fußzeilenplatzhalter 9">
            <a:extLst>
              <a:ext uri="{FF2B5EF4-FFF2-40B4-BE49-F238E27FC236}">
                <a16:creationId xmlns:a16="http://schemas.microsoft.com/office/drawing/2014/main" id="{240DD2AE-2683-E395-4094-33554669A37A}"/>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0F9D9E5A-3401-D303-5315-00BFB371A63A}"/>
              </a:ext>
            </a:extLst>
          </p:cNvPr>
          <p:cNvSpPr>
            <a:spLocks noGrp="1"/>
          </p:cNvSpPr>
          <p:nvPr>
            <p:ph type="dt" sz="half" idx="10"/>
          </p:nvPr>
        </p:nvSpPr>
        <p:spPr/>
        <p:txBody>
          <a:bodyPr/>
          <a:lstStyle/>
          <a:p>
            <a:fld id="{B8B9666E-D17B-4F40-A666-96092A41FAF8}" type="datetime1">
              <a:rPr lang="en-GB" smtClean="0"/>
              <a:t>16/09/2024</a:t>
            </a:fld>
            <a:endParaRPr lang="de-DE" dirty="0"/>
          </a:p>
        </p:txBody>
      </p:sp>
      <p:sp>
        <p:nvSpPr>
          <p:cNvPr id="13" name="Textfeld 12">
            <a:extLst>
              <a:ext uri="{FF2B5EF4-FFF2-40B4-BE49-F238E27FC236}">
                <a16:creationId xmlns:a16="http://schemas.microsoft.com/office/drawing/2014/main" id="{E4566490-2297-3E06-73A3-285FB536B4EF}"/>
              </a:ext>
            </a:extLst>
          </p:cNvPr>
          <p:cNvSpPr txBox="1"/>
          <p:nvPr/>
        </p:nvSpPr>
        <p:spPr>
          <a:xfrm rot="531860">
            <a:off x="5534695" y="2163579"/>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1.3</a:t>
            </a:r>
            <a:endParaRPr lang="de-DE" sz="4800" dirty="0">
              <a:solidFill>
                <a:schemeClr val="bg1"/>
              </a:solidFill>
              <a:highlight>
                <a:srgbClr val="FF0000"/>
              </a:highlight>
            </a:endParaRPr>
          </a:p>
        </p:txBody>
      </p:sp>
    </p:spTree>
    <p:extLst>
      <p:ext uri="{BB962C8B-B14F-4D97-AF65-F5344CB8AC3E}">
        <p14:creationId xmlns:p14="http://schemas.microsoft.com/office/powerpoint/2010/main" val="154710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D0CB3-F197-BE0A-FCEE-24B9E2173E4B}"/>
              </a:ext>
            </a:extLst>
          </p:cNvPr>
          <p:cNvSpPr>
            <a:spLocks noGrp="1"/>
          </p:cNvSpPr>
          <p:nvPr>
            <p:ph type="title"/>
          </p:nvPr>
        </p:nvSpPr>
        <p:spPr/>
        <p:txBody>
          <a:bodyPr/>
          <a:lstStyle/>
          <a:p>
            <a:r>
              <a:rPr lang="en-GB" dirty="0"/>
              <a:t>Simple </a:t>
            </a:r>
            <a:r>
              <a:rPr lang="en-GB" dirty="0" err="1"/>
              <a:t>PyTorch</a:t>
            </a:r>
            <a:r>
              <a:rPr lang="en-GB" dirty="0"/>
              <a:t> example</a:t>
            </a:r>
            <a:endParaRPr lang="de-DE" dirty="0"/>
          </a:p>
        </p:txBody>
      </p:sp>
      <p:sp>
        <p:nvSpPr>
          <p:cNvPr id="3" name="Inhaltsplatzhalter 2">
            <a:extLst>
              <a:ext uri="{FF2B5EF4-FFF2-40B4-BE49-F238E27FC236}">
                <a16:creationId xmlns:a16="http://schemas.microsoft.com/office/drawing/2014/main" id="{94F8F559-AE17-F01C-A930-5C2B4AE1F086}"/>
              </a:ext>
            </a:extLst>
          </p:cNvPr>
          <p:cNvSpPr>
            <a:spLocks noGrp="1"/>
          </p:cNvSpPr>
          <p:nvPr>
            <p:ph idx="1"/>
          </p:nvPr>
        </p:nvSpPr>
        <p:spPr/>
        <p:txBody>
          <a:bodyPr/>
          <a:lstStyle/>
          <a:p>
            <a:r>
              <a:rPr lang="en-GB" dirty="0"/>
              <a:t>A Simple </a:t>
            </a:r>
            <a:r>
              <a:rPr lang="en-GB" dirty="0">
                <a:highlight>
                  <a:srgbClr val="FFFF00"/>
                </a:highlight>
              </a:rPr>
              <a:t>AI Example </a:t>
            </a:r>
            <a:r>
              <a:rPr lang="en-GB" dirty="0"/>
              <a:t>which runs </a:t>
            </a:r>
            <a:br>
              <a:rPr lang="en-GB" dirty="0"/>
            </a:br>
            <a:r>
              <a:rPr lang="en-GB" dirty="0"/>
              <a:t>on all these platforms</a:t>
            </a:r>
            <a:br>
              <a:rPr lang="en-GB" dirty="0"/>
            </a:br>
            <a:endParaRPr lang="en-GB" dirty="0"/>
          </a:p>
          <a:p>
            <a:r>
              <a:rPr lang="en-GB" dirty="0"/>
              <a:t>Loading necessary packages</a:t>
            </a:r>
          </a:p>
          <a:p>
            <a:endParaRPr lang="en-GB" dirty="0"/>
          </a:p>
          <a:p>
            <a:r>
              <a:rPr lang="en-GB" dirty="0"/>
              <a:t>Preparing the </a:t>
            </a:r>
            <a:r>
              <a:rPr lang="en-GB" dirty="0">
                <a:highlight>
                  <a:srgbClr val="FFFF00"/>
                </a:highlight>
              </a:rPr>
              <a:t>data</a:t>
            </a:r>
          </a:p>
          <a:p>
            <a:r>
              <a:rPr lang="en-GB" dirty="0"/>
              <a:t>Setting up the neural network </a:t>
            </a:r>
            <a:r>
              <a:rPr lang="en-GB" dirty="0">
                <a:highlight>
                  <a:srgbClr val="FFFF00"/>
                </a:highlight>
              </a:rPr>
              <a:t>architecture</a:t>
            </a:r>
          </a:p>
          <a:p>
            <a:r>
              <a:rPr lang="en-GB" dirty="0"/>
              <a:t>Running the </a:t>
            </a:r>
            <a:r>
              <a:rPr lang="en-GB" dirty="0">
                <a:highlight>
                  <a:srgbClr val="FFFF00"/>
                </a:highlight>
              </a:rPr>
              <a:t>training loop</a:t>
            </a:r>
          </a:p>
          <a:p>
            <a:endParaRPr lang="en-GB" dirty="0">
              <a:highlight>
                <a:srgbClr val="FFFF00"/>
              </a:highlight>
            </a:endParaRPr>
          </a:p>
          <a:p>
            <a:r>
              <a:rPr lang="en-GB" dirty="0"/>
              <a:t>Looking at the results</a:t>
            </a:r>
          </a:p>
          <a:p>
            <a:endParaRPr lang="en-GB" dirty="0"/>
          </a:p>
          <a:p>
            <a:endParaRPr lang="de-DE" dirty="0"/>
          </a:p>
        </p:txBody>
      </p:sp>
      <p:sp>
        <p:nvSpPr>
          <p:cNvPr id="5" name="Foliennummernplatzhalter 4">
            <a:extLst>
              <a:ext uri="{FF2B5EF4-FFF2-40B4-BE49-F238E27FC236}">
                <a16:creationId xmlns:a16="http://schemas.microsoft.com/office/drawing/2014/main" id="{785A5DE1-5ED2-808A-1378-67136E7B46A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34</a:t>
            </a:fld>
            <a:endParaRPr lang="fr-BE"/>
          </a:p>
        </p:txBody>
      </p:sp>
      <p:sp>
        <p:nvSpPr>
          <p:cNvPr id="7" name="Fußzeilenplatzhalter 6">
            <a:extLst>
              <a:ext uri="{FF2B5EF4-FFF2-40B4-BE49-F238E27FC236}">
                <a16:creationId xmlns:a16="http://schemas.microsoft.com/office/drawing/2014/main" id="{3B7D6FCE-EEB5-4BB6-E68A-C44413A53D1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51340056-1AD3-6F2E-DDCE-94D458EBE19C}"/>
              </a:ext>
            </a:extLst>
          </p:cNvPr>
          <p:cNvSpPr>
            <a:spLocks noGrp="1"/>
          </p:cNvSpPr>
          <p:nvPr>
            <p:ph type="dt" sz="half" idx="10"/>
          </p:nvPr>
        </p:nvSpPr>
        <p:spPr/>
        <p:txBody>
          <a:bodyPr/>
          <a:lstStyle/>
          <a:p>
            <a:fld id="{2B439F09-4F8F-47FE-A37C-5DDB28904975}" type="datetime1">
              <a:rPr lang="en-GB" smtClean="0"/>
              <a:t>16/09/2024</a:t>
            </a:fld>
            <a:endParaRPr lang="de-DE" dirty="0"/>
          </a:p>
        </p:txBody>
      </p:sp>
      <p:sp>
        <p:nvSpPr>
          <p:cNvPr id="10" name="Rechteck: abgerundete Ecken 9">
            <a:extLst>
              <a:ext uri="{FF2B5EF4-FFF2-40B4-BE49-F238E27FC236}">
                <a16:creationId xmlns:a16="http://schemas.microsoft.com/office/drawing/2014/main" id="{287C8E7E-9146-463B-7162-8086381A444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4" name="Grafik 3">
            <a:extLst>
              <a:ext uri="{FF2B5EF4-FFF2-40B4-BE49-F238E27FC236}">
                <a16:creationId xmlns:a16="http://schemas.microsoft.com/office/drawing/2014/main" id="{E69A8D93-5E7A-FC09-7854-24812FB0DAD7}"/>
              </a:ext>
            </a:extLst>
          </p:cNvPr>
          <p:cNvPicPr>
            <a:picLocks noChangeAspect="1"/>
          </p:cNvPicPr>
          <p:nvPr/>
        </p:nvPicPr>
        <p:blipFill rotWithShape="1">
          <a:blip r:embed="rId2">
            <a:extLst>
              <a:ext uri="{28A0092B-C50C-407E-A947-70E740481C1C}">
                <a14:useLocalDpi xmlns:a14="http://schemas.microsoft.com/office/drawing/2010/main" val="0"/>
              </a:ext>
            </a:extLst>
          </a:blip>
          <a:srcRect r="66546" b="70261"/>
          <a:stretch/>
        </p:blipFill>
        <p:spPr>
          <a:xfrm>
            <a:off x="7529950" y="1660789"/>
            <a:ext cx="4088951" cy="1445482"/>
          </a:xfrm>
          <a:prstGeom prst="rect">
            <a:avLst/>
          </a:prstGeom>
          <a:ln>
            <a:noFill/>
          </a:ln>
          <a:effectLst>
            <a:outerShdw blurRad="292100" dist="139700" dir="2700000" algn="tl" rotWithShape="0">
              <a:srgbClr val="333333">
                <a:alpha val="65000"/>
              </a:srgbClr>
            </a:outerShdw>
          </a:effectLst>
        </p:spPr>
      </p:pic>
      <p:sp>
        <p:nvSpPr>
          <p:cNvPr id="6" name="Pfeil: nach rechts 13">
            <a:extLst>
              <a:ext uri="{FF2B5EF4-FFF2-40B4-BE49-F238E27FC236}">
                <a16:creationId xmlns:a16="http://schemas.microsoft.com/office/drawing/2014/main" id="{A296C427-517D-5D2D-DEA4-FED8393C1C10}"/>
              </a:ext>
            </a:extLst>
          </p:cNvPr>
          <p:cNvSpPr/>
          <p:nvPr/>
        </p:nvSpPr>
        <p:spPr>
          <a:xfrm rot="21025339">
            <a:off x="5773680" y="2289634"/>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1409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D0CB3-F197-BE0A-FCEE-24B9E2173E4B}"/>
              </a:ext>
            </a:extLst>
          </p:cNvPr>
          <p:cNvSpPr>
            <a:spLocks noGrp="1"/>
          </p:cNvSpPr>
          <p:nvPr>
            <p:ph type="title"/>
          </p:nvPr>
        </p:nvSpPr>
        <p:spPr/>
        <p:txBody>
          <a:bodyPr/>
          <a:lstStyle/>
          <a:p>
            <a:r>
              <a:rPr lang="en-GB" dirty="0"/>
              <a:t>Data</a:t>
            </a:r>
            <a:endParaRPr lang="de-DE" dirty="0"/>
          </a:p>
        </p:txBody>
      </p:sp>
      <p:sp>
        <p:nvSpPr>
          <p:cNvPr id="3" name="Inhaltsplatzhalter 2">
            <a:extLst>
              <a:ext uri="{FF2B5EF4-FFF2-40B4-BE49-F238E27FC236}">
                <a16:creationId xmlns:a16="http://schemas.microsoft.com/office/drawing/2014/main" id="{94F8F559-AE17-F01C-A930-5C2B4AE1F086}"/>
              </a:ext>
            </a:extLst>
          </p:cNvPr>
          <p:cNvSpPr>
            <a:spLocks noGrp="1"/>
          </p:cNvSpPr>
          <p:nvPr>
            <p:ph idx="1"/>
          </p:nvPr>
        </p:nvSpPr>
        <p:spPr/>
        <p:txBody>
          <a:bodyPr/>
          <a:lstStyle/>
          <a:p>
            <a:r>
              <a:rPr lang="en-GB" dirty="0"/>
              <a:t>Example: we try to learn the </a:t>
            </a:r>
            <a:br>
              <a:rPr lang="en-GB" dirty="0"/>
            </a:br>
            <a:r>
              <a:rPr lang="en-GB" dirty="0"/>
              <a:t>calculation of wind chill</a:t>
            </a:r>
          </a:p>
          <a:p>
            <a:endParaRPr lang="en-GB" dirty="0"/>
          </a:p>
          <a:p>
            <a:endParaRPr lang="en-GB" dirty="0"/>
          </a:p>
          <a:p>
            <a:r>
              <a:rPr lang="en-GB" dirty="0"/>
              <a:t>Prepare the data:</a:t>
            </a:r>
            <a:endParaRPr lang="de-DE" dirty="0"/>
          </a:p>
        </p:txBody>
      </p:sp>
      <p:sp>
        <p:nvSpPr>
          <p:cNvPr id="5" name="Foliennummernplatzhalter 4">
            <a:extLst>
              <a:ext uri="{FF2B5EF4-FFF2-40B4-BE49-F238E27FC236}">
                <a16:creationId xmlns:a16="http://schemas.microsoft.com/office/drawing/2014/main" id="{785A5DE1-5ED2-808A-1378-67136E7B46A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35</a:t>
            </a:fld>
            <a:endParaRPr lang="fr-BE"/>
          </a:p>
        </p:txBody>
      </p:sp>
      <p:sp>
        <p:nvSpPr>
          <p:cNvPr id="7" name="Fußzeilenplatzhalter 6">
            <a:extLst>
              <a:ext uri="{FF2B5EF4-FFF2-40B4-BE49-F238E27FC236}">
                <a16:creationId xmlns:a16="http://schemas.microsoft.com/office/drawing/2014/main" id="{3B7D6FCE-EEB5-4BB6-E68A-C44413A53D1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51340056-1AD3-6F2E-DDCE-94D458EBE19C}"/>
              </a:ext>
            </a:extLst>
          </p:cNvPr>
          <p:cNvSpPr>
            <a:spLocks noGrp="1"/>
          </p:cNvSpPr>
          <p:nvPr>
            <p:ph type="dt" sz="half" idx="10"/>
          </p:nvPr>
        </p:nvSpPr>
        <p:spPr/>
        <p:txBody>
          <a:bodyPr/>
          <a:lstStyle/>
          <a:p>
            <a:fld id="{2B439F09-4F8F-47FE-A37C-5DDB28904975}" type="datetime1">
              <a:rPr lang="en-GB" smtClean="0"/>
              <a:t>16/09/2024</a:t>
            </a:fld>
            <a:endParaRPr lang="de-DE" dirty="0"/>
          </a:p>
        </p:txBody>
      </p:sp>
      <p:sp>
        <p:nvSpPr>
          <p:cNvPr id="10" name="Rechteck: abgerundete Ecken 9">
            <a:extLst>
              <a:ext uri="{FF2B5EF4-FFF2-40B4-BE49-F238E27FC236}">
                <a16:creationId xmlns:a16="http://schemas.microsoft.com/office/drawing/2014/main" id="{287C8E7E-9146-463B-7162-8086381A444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7" name="Grafik 16">
            <a:extLst>
              <a:ext uri="{FF2B5EF4-FFF2-40B4-BE49-F238E27FC236}">
                <a16:creationId xmlns:a16="http://schemas.microsoft.com/office/drawing/2014/main" id="{3D57984E-F5E4-50F7-CAE1-D82484899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93" y="3602005"/>
            <a:ext cx="7607300" cy="2768600"/>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DAE61D96-83AC-7898-8619-B4A87C17D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892" y="220255"/>
            <a:ext cx="5380915" cy="4035686"/>
          </a:xfrm>
          <a:prstGeom prst="rect">
            <a:avLst/>
          </a:prstGeom>
          <a:ln>
            <a:noFill/>
          </a:ln>
          <a:effectLst>
            <a:outerShdw blurRad="292100" dist="139700" dir="2700000" algn="tl" rotWithShape="0">
              <a:srgbClr val="333333">
                <a:alpha val="65000"/>
              </a:srgbClr>
            </a:outerShdw>
          </a:effectLst>
        </p:spPr>
      </p:pic>
      <p:sp>
        <p:nvSpPr>
          <p:cNvPr id="20" name="Pfeil: nach rechts 13">
            <a:extLst>
              <a:ext uri="{FF2B5EF4-FFF2-40B4-BE49-F238E27FC236}">
                <a16:creationId xmlns:a16="http://schemas.microsoft.com/office/drawing/2014/main" id="{FB4EDCD3-E2CD-8F5A-E4E2-0EF614AA62C3}"/>
              </a:ext>
            </a:extLst>
          </p:cNvPr>
          <p:cNvSpPr/>
          <p:nvPr/>
        </p:nvSpPr>
        <p:spPr>
          <a:xfrm rot="18461501">
            <a:off x="6677972" y="4217688"/>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8996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76954-0EBF-50F3-D2CE-B117E6CC0535}"/>
              </a:ext>
            </a:extLst>
          </p:cNvPr>
          <p:cNvSpPr>
            <a:spLocks noGrp="1"/>
          </p:cNvSpPr>
          <p:nvPr>
            <p:ph type="title"/>
          </p:nvPr>
        </p:nvSpPr>
        <p:spPr/>
        <p:txBody>
          <a:bodyPr/>
          <a:lstStyle/>
          <a:p>
            <a:r>
              <a:rPr lang="en-GB" dirty="0"/>
              <a:t>Neural Network Architecture</a:t>
            </a:r>
            <a:endParaRPr lang="de-DE" dirty="0"/>
          </a:p>
        </p:txBody>
      </p:sp>
      <p:sp>
        <p:nvSpPr>
          <p:cNvPr id="16" name="Pfeil: nach rechts 15">
            <a:extLst>
              <a:ext uri="{FF2B5EF4-FFF2-40B4-BE49-F238E27FC236}">
                <a16:creationId xmlns:a16="http://schemas.microsoft.com/office/drawing/2014/main" id="{2D37D599-BB10-A692-BF73-AEE8008E0E8A}"/>
              </a:ext>
            </a:extLst>
          </p:cNvPr>
          <p:cNvSpPr/>
          <p:nvPr/>
        </p:nvSpPr>
        <p:spPr>
          <a:xfrm rot="1450527">
            <a:off x="4474639" y="3322550"/>
            <a:ext cx="2411644"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4" name="Foliennummernplatzhalter 3">
            <a:extLst>
              <a:ext uri="{FF2B5EF4-FFF2-40B4-BE49-F238E27FC236}">
                <a16:creationId xmlns:a16="http://schemas.microsoft.com/office/drawing/2014/main" id="{DF762149-441F-2C5A-D915-3B8320AC5E0D}"/>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36</a:t>
            </a:fld>
            <a:endParaRPr lang="fr-BE"/>
          </a:p>
        </p:txBody>
      </p:sp>
      <p:sp>
        <p:nvSpPr>
          <p:cNvPr id="6" name="Fußzeilenplatzhalter 5">
            <a:extLst>
              <a:ext uri="{FF2B5EF4-FFF2-40B4-BE49-F238E27FC236}">
                <a16:creationId xmlns:a16="http://schemas.microsoft.com/office/drawing/2014/main" id="{98253DCD-F097-6FBD-1EF7-F26BFE1BCF7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67CAB60A-DE39-4260-4655-598038B5E9F3}"/>
              </a:ext>
            </a:extLst>
          </p:cNvPr>
          <p:cNvSpPr>
            <a:spLocks noGrp="1"/>
          </p:cNvSpPr>
          <p:nvPr>
            <p:ph type="dt" sz="half" idx="10"/>
          </p:nvPr>
        </p:nvSpPr>
        <p:spPr/>
        <p:txBody>
          <a:bodyPr/>
          <a:lstStyle/>
          <a:p>
            <a:fld id="{825DE971-8B28-4E23-9FFB-D7D9D291F3E2}" type="datetime1">
              <a:rPr lang="en-GB" smtClean="0"/>
              <a:t>16/09/2024</a:t>
            </a:fld>
            <a:endParaRPr lang="de-DE" dirty="0"/>
          </a:p>
        </p:txBody>
      </p:sp>
      <p:sp>
        <p:nvSpPr>
          <p:cNvPr id="10" name="Rechteck: abgerundete Ecken 9">
            <a:extLst>
              <a:ext uri="{FF2B5EF4-FFF2-40B4-BE49-F238E27FC236}">
                <a16:creationId xmlns:a16="http://schemas.microsoft.com/office/drawing/2014/main" id="{19E8C173-46F0-6615-014A-EACC33422C62}"/>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5" name="Grafik 4">
            <a:extLst>
              <a:ext uri="{FF2B5EF4-FFF2-40B4-BE49-F238E27FC236}">
                <a16:creationId xmlns:a16="http://schemas.microsoft.com/office/drawing/2014/main" id="{D3624752-7D8B-8D6C-3F25-8327D71844BA}"/>
              </a:ext>
            </a:extLst>
          </p:cNvPr>
          <p:cNvPicPr>
            <a:picLocks noChangeAspect="1"/>
          </p:cNvPicPr>
          <p:nvPr/>
        </p:nvPicPr>
        <p:blipFill rotWithShape="1">
          <a:blip r:embed="rId2">
            <a:extLst>
              <a:ext uri="{28A0092B-C50C-407E-A947-70E740481C1C}">
                <a14:useLocalDpi xmlns:a14="http://schemas.microsoft.com/office/drawing/2010/main" val="0"/>
              </a:ext>
            </a:extLst>
          </a:blip>
          <a:srcRect b="29493"/>
          <a:stretch/>
        </p:blipFill>
        <p:spPr>
          <a:xfrm>
            <a:off x="744345" y="1630496"/>
            <a:ext cx="6809182" cy="2800564"/>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3A697A9B-FB25-6DCD-9FBF-717C14634524}"/>
              </a:ext>
            </a:extLst>
          </p:cNvPr>
          <p:cNvPicPr>
            <a:picLocks noChangeAspect="1"/>
          </p:cNvPicPr>
          <p:nvPr/>
        </p:nvPicPr>
        <p:blipFill rotWithShape="1">
          <a:blip r:embed="rId2">
            <a:extLst>
              <a:ext uri="{28A0092B-C50C-407E-A947-70E740481C1C}">
                <a14:useLocalDpi xmlns:a14="http://schemas.microsoft.com/office/drawing/2010/main" val="0"/>
              </a:ext>
            </a:extLst>
          </a:blip>
          <a:srcRect t="73504" r="32365"/>
          <a:stretch/>
        </p:blipFill>
        <p:spPr>
          <a:xfrm>
            <a:off x="744345" y="5231015"/>
            <a:ext cx="4605416" cy="1052436"/>
          </a:xfrm>
          <a:prstGeom prst="rect">
            <a:avLst/>
          </a:prstGeom>
          <a:ln>
            <a:noFill/>
          </a:ln>
          <a:effectLst>
            <a:outerShdw blurRad="292100" dist="139700" dir="2700000" algn="tl" rotWithShape="0">
              <a:srgbClr val="333333">
                <a:alpha val="65000"/>
              </a:srgbClr>
            </a:outerShdw>
          </a:effectLst>
        </p:spPr>
      </p:pic>
      <p:sp>
        <p:nvSpPr>
          <p:cNvPr id="13" name="Inhaltsplatzhalter 2">
            <a:extLst>
              <a:ext uri="{FF2B5EF4-FFF2-40B4-BE49-F238E27FC236}">
                <a16:creationId xmlns:a16="http://schemas.microsoft.com/office/drawing/2014/main" id="{C37EEAFC-8B94-FAB9-B9B4-BF5EC70A459C}"/>
              </a:ext>
            </a:extLst>
          </p:cNvPr>
          <p:cNvSpPr>
            <a:spLocks noGrp="1"/>
          </p:cNvSpPr>
          <p:nvPr>
            <p:ph idx="1"/>
          </p:nvPr>
        </p:nvSpPr>
        <p:spPr>
          <a:xfrm>
            <a:off x="838200" y="1171575"/>
            <a:ext cx="10515600" cy="5005388"/>
          </a:xfrm>
        </p:spPr>
        <p:txBody>
          <a:bodyPr/>
          <a:lstStyle/>
          <a:p>
            <a:r>
              <a:rPr lang="en-GB" dirty="0"/>
              <a:t>Set up the architecture</a:t>
            </a:r>
          </a:p>
          <a:p>
            <a:endParaRPr lang="en-GB" dirty="0"/>
          </a:p>
          <a:p>
            <a:endParaRPr lang="en-GB" dirty="0"/>
          </a:p>
          <a:p>
            <a:endParaRPr lang="en-GB" dirty="0"/>
          </a:p>
          <a:p>
            <a:endParaRPr lang="en-GB" dirty="0"/>
          </a:p>
          <a:p>
            <a:endParaRPr lang="en-GB" dirty="0"/>
          </a:p>
          <a:p>
            <a:endParaRPr lang="en-GB" dirty="0"/>
          </a:p>
          <a:p>
            <a:r>
              <a:rPr lang="en-GB" dirty="0"/>
              <a:t>Initialize the model</a:t>
            </a:r>
            <a:endParaRPr lang="de-DE" dirty="0"/>
          </a:p>
        </p:txBody>
      </p:sp>
      <p:pic>
        <p:nvPicPr>
          <p:cNvPr id="18" name="Grafik 17">
            <a:extLst>
              <a:ext uri="{FF2B5EF4-FFF2-40B4-BE49-F238E27FC236}">
                <a16:creationId xmlns:a16="http://schemas.microsoft.com/office/drawing/2014/main" id="{34B13B92-CE05-EC7D-BAC7-25F7E3339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5693" y="2535599"/>
            <a:ext cx="4821479" cy="3784301"/>
          </a:xfrm>
          <a:prstGeom prst="rect">
            <a:avLst/>
          </a:prstGeom>
          <a:ln>
            <a:noFill/>
          </a:ln>
          <a:effectLst>
            <a:outerShdw blurRad="292100" dist="139700" dir="2700000" algn="tl" rotWithShape="0">
              <a:srgbClr val="333333">
                <a:alpha val="65000"/>
              </a:srgbClr>
            </a:outerShdw>
          </a:effectLst>
        </p:spPr>
      </p:pic>
      <p:sp>
        <p:nvSpPr>
          <p:cNvPr id="14" name="Pfeil: nach rechts 13">
            <a:extLst>
              <a:ext uri="{FF2B5EF4-FFF2-40B4-BE49-F238E27FC236}">
                <a16:creationId xmlns:a16="http://schemas.microsoft.com/office/drawing/2014/main" id="{DEF116DF-2929-7AC8-1589-B90BF2297C8E}"/>
              </a:ext>
            </a:extLst>
          </p:cNvPr>
          <p:cNvSpPr/>
          <p:nvPr/>
        </p:nvSpPr>
        <p:spPr>
          <a:xfrm rot="938302">
            <a:off x="6246345" y="3057511"/>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2374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Training loop</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37</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6" name="Grafik 5">
            <a:extLst>
              <a:ext uri="{FF2B5EF4-FFF2-40B4-BE49-F238E27FC236}">
                <a16:creationId xmlns:a16="http://schemas.microsoft.com/office/drawing/2014/main" id="{6879AE59-BCA3-D3DA-9DA5-C78A8AE93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450" y="1392110"/>
            <a:ext cx="3619500" cy="4368800"/>
          </a:xfrm>
          <a:prstGeom prst="rect">
            <a:avLst/>
          </a:prstGeom>
          <a:ln>
            <a:noFill/>
          </a:ln>
          <a:effectLst>
            <a:outerShdw blurRad="292100" dist="139700" dir="2700000" algn="tl" rotWithShape="0">
              <a:srgbClr val="333333">
                <a:alpha val="65000"/>
              </a:srgbClr>
            </a:outerShdw>
          </a:effectLst>
        </p:spPr>
      </p:pic>
      <p:pic>
        <p:nvPicPr>
          <p:cNvPr id="13" name="Grafik 12">
            <a:extLst>
              <a:ext uri="{FF2B5EF4-FFF2-40B4-BE49-F238E27FC236}">
                <a16:creationId xmlns:a16="http://schemas.microsoft.com/office/drawing/2014/main" id="{CD3D2037-C080-B583-D7D5-73F0638B9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90" y="1086102"/>
            <a:ext cx="7213600" cy="3924300"/>
          </a:xfrm>
          <a:prstGeom prst="rect">
            <a:avLst/>
          </a:prstGeom>
          <a:ln>
            <a:noFill/>
          </a:ln>
          <a:effectLst>
            <a:outerShdw blurRad="292100" dist="139700" dir="2700000" algn="tl" rotWithShape="0">
              <a:srgbClr val="333333">
                <a:alpha val="65000"/>
              </a:srgbClr>
            </a:outerShdw>
          </a:effectLst>
        </p:spPr>
      </p:pic>
      <p:sp>
        <p:nvSpPr>
          <p:cNvPr id="12" name="Pfeil: nach rechts 11">
            <a:extLst>
              <a:ext uri="{FF2B5EF4-FFF2-40B4-BE49-F238E27FC236}">
                <a16:creationId xmlns:a16="http://schemas.microsoft.com/office/drawing/2014/main" id="{C35516BB-B3B5-E16E-3489-15919F6290D6}"/>
              </a:ext>
            </a:extLst>
          </p:cNvPr>
          <p:cNvSpPr/>
          <p:nvPr/>
        </p:nvSpPr>
        <p:spPr>
          <a:xfrm rot="685377">
            <a:off x="6180448" y="2662100"/>
            <a:ext cx="2382711"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18" name="Inhaltsplatzhalter 2">
            <a:extLst>
              <a:ext uri="{FF2B5EF4-FFF2-40B4-BE49-F238E27FC236}">
                <a16:creationId xmlns:a16="http://schemas.microsoft.com/office/drawing/2014/main" id="{EA46D610-4CB1-E118-DB85-9AAD2783EDEA}"/>
              </a:ext>
            </a:extLst>
          </p:cNvPr>
          <p:cNvSpPr>
            <a:spLocks noGrp="1"/>
          </p:cNvSpPr>
          <p:nvPr>
            <p:ph idx="1"/>
          </p:nvPr>
        </p:nvSpPr>
        <p:spPr>
          <a:xfrm>
            <a:off x="838200" y="1171575"/>
            <a:ext cx="10515600" cy="5005388"/>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epoch == full data set iteration</a:t>
            </a:r>
            <a:endParaRPr lang="de-DE" dirty="0"/>
          </a:p>
        </p:txBody>
      </p:sp>
    </p:spTree>
    <p:extLst>
      <p:ext uri="{BB962C8B-B14F-4D97-AF65-F5344CB8AC3E}">
        <p14:creationId xmlns:p14="http://schemas.microsoft.com/office/powerpoint/2010/main" val="2736642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Look at the results</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38</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5" name="Grafik 14">
            <a:extLst>
              <a:ext uri="{FF2B5EF4-FFF2-40B4-BE49-F238E27FC236}">
                <a16:creationId xmlns:a16="http://schemas.microsoft.com/office/drawing/2014/main" id="{F0A507F9-5758-635E-AB1B-315F1F08E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268" y="820882"/>
            <a:ext cx="7166332" cy="5153945"/>
          </a:xfrm>
          <a:prstGeom prst="rect">
            <a:avLst/>
          </a:prstGeom>
          <a:ln>
            <a:noFill/>
          </a:ln>
          <a:effectLst>
            <a:outerShdw blurRad="292100" dist="139700" dir="2700000" algn="tl" rotWithShape="0">
              <a:srgbClr val="333333">
                <a:alpha val="65000"/>
              </a:srgbClr>
            </a:outerShdw>
          </a:effectLst>
        </p:spPr>
      </p:pic>
      <p:pic>
        <p:nvPicPr>
          <p:cNvPr id="17" name="Grafik 16">
            <a:extLst>
              <a:ext uri="{FF2B5EF4-FFF2-40B4-BE49-F238E27FC236}">
                <a16:creationId xmlns:a16="http://schemas.microsoft.com/office/drawing/2014/main" id="{39134505-88DF-D831-42F6-2C9EA24C3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38" y="3787509"/>
            <a:ext cx="6096000" cy="1397000"/>
          </a:xfrm>
          <a:prstGeom prst="rect">
            <a:avLst/>
          </a:prstGeom>
          <a:ln>
            <a:noFill/>
          </a:ln>
          <a:effectLst>
            <a:outerShdw blurRad="292100" dist="139700" dir="2700000" algn="tl" rotWithShape="0">
              <a:srgbClr val="333333">
                <a:alpha val="65000"/>
              </a:srgbClr>
            </a:outerShdw>
          </a:effectLst>
        </p:spPr>
      </p:pic>
      <p:sp>
        <p:nvSpPr>
          <p:cNvPr id="3" name="Inhaltsplatzhalter 2">
            <a:extLst>
              <a:ext uri="{FF2B5EF4-FFF2-40B4-BE49-F238E27FC236}">
                <a16:creationId xmlns:a16="http://schemas.microsoft.com/office/drawing/2014/main" id="{752A94AE-BD49-D55E-6B38-478DDB368FEF}"/>
              </a:ext>
            </a:extLst>
          </p:cNvPr>
          <p:cNvSpPr>
            <a:spLocks noGrp="1"/>
          </p:cNvSpPr>
          <p:nvPr>
            <p:ph idx="1"/>
          </p:nvPr>
        </p:nvSpPr>
        <p:spPr>
          <a:xfrm>
            <a:off x="838200" y="1171575"/>
            <a:ext cx="10515600" cy="5005388"/>
          </a:xfrm>
        </p:spPr>
        <p:txBody>
          <a:bodyPr/>
          <a:lstStyle/>
          <a:p>
            <a:r>
              <a:rPr lang="en-GB" dirty="0"/>
              <a:t>“loss curve”</a:t>
            </a:r>
          </a:p>
          <a:p>
            <a:endParaRPr lang="en-GB" dirty="0"/>
          </a:p>
        </p:txBody>
      </p:sp>
    </p:spTree>
    <p:extLst>
      <p:ext uri="{BB962C8B-B14F-4D97-AF65-F5344CB8AC3E}">
        <p14:creationId xmlns:p14="http://schemas.microsoft.com/office/powerpoint/2010/main" val="234910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Look at the results</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39</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8" name="Grafik 17">
            <a:extLst>
              <a:ext uri="{FF2B5EF4-FFF2-40B4-BE49-F238E27FC236}">
                <a16:creationId xmlns:a16="http://schemas.microsoft.com/office/drawing/2014/main" id="{A0D995B7-A671-3BF0-7C47-B443C0124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39" y="4421108"/>
            <a:ext cx="8425156" cy="1023929"/>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70D913F6-D751-D13D-8FF9-4180E2100FBE}"/>
              </a:ext>
            </a:extLst>
          </p:cNvPr>
          <p:cNvPicPr>
            <a:picLocks noChangeAspect="1"/>
          </p:cNvPicPr>
          <p:nvPr/>
        </p:nvPicPr>
        <p:blipFill rotWithShape="1">
          <a:blip r:embed="rId3">
            <a:extLst>
              <a:ext uri="{28A0092B-C50C-407E-A947-70E740481C1C}">
                <a14:useLocalDpi xmlns:a14="http://schemas.microsoft.com/office/drawing/2010/main" val="0"/>
              </a:ext>
            </a:extLst>
          </a:blip>
          <a:srcRect b="25120"/>
          <a:stretch/>
        </p:blipFill>
        <p:spPr>
          <a:xfrm>
            <a:off x="393439" y="1829121"/>
            <a:ext cx="7623097" cy="2441602"/>
          </a:xfrm>
          <a:prstGeom prst="rect">
            <a:avLst/>
          </a:prstGeom>
          <a:ln>
            <a:noFill/>
          </a:ln>
          <a:effectLst>
            <a:outerShdw blurRad="292100" dist="139700" dir="2700000" algn="tl" rotWithShape="0">
              <a:srgbClr val="333333">
                <a:alpha val="65000"/>
              </a:srgbClr>
            </a:outerShdw>
          </a:effectLst>
        </p:spPr>
      </p:pic>
      <p:pic>
        <p:nvPicPr>
          <p:cNvPr id="20" name="Grafik 19">
            <a:extLst>
              <a:ext uri="{FF2B5EF4-FFF2-40B4-BE49-F238E27FC236}">
                <a16:creationId xmlns:a16="http://schemas.microsoft.com/office/drawing/2014/main" id="{D691CFE8-C152-726A-0090-A17A81E43340}"/>
              </a:ext>
            </a:extLst>
          </p:cNvPr>
          <p:cNvPicPr>
            <a:picLocks noChangeAspect="1"/>
          </p:cNvPicPr>
          <p:nvPr/>
        </p:nvPicPr>
        <p:blipFill rotWithShape="1">
          <a:blip r:embed="rId3">
            <a:extLst>
              <a:ext uri="{28A0092B-C50C-407E-A947-70E740481C1C}">
                <a14:useLocalDpi xmlns:a14="http://schemas.microsoft.com/office/drawing/2010/main" val="0"/>
              </a:ext>
            </a:extLst>
          </a:blip>
          <a:srcRect t="73969"/>
          <a:stretch/>
        </p:blipFill>
        <p:spPr>
          <a:xfrm>
            <a:off x="394429" y="5557652"/>
            <a:ext cx="7623097" cy="848782"/>
          </a:xfrm>
          <a:prstGeom prst="rect">
            <a:avLst/>
          </a:prstGeom>
          <a:ln>
            <a:noFill/>
          </a:ln>
          <a:effectLst>
            <a:outerShdw blurRad="292100" dist="139700" dir="2700000" algn="tl" rotWithShape="0">
              <a:srgbClr val="333333">
                <a:alpha val="65000"/>
              </a:srgbClr>
            </a:outerShdw>
          </a:effectLst>
        </p:spPr>
      </p:pic>
      <p:pic>
        <p:nvPicPr>
          <p:cNvPr id="21" name="Grafik 20">
            <a:extLst>
              <a:ext uri="{FF2B5EF4-FFF2-40B4-BE49-F238E27FC236}">
                <a16:creationId xmlns:a16="http://schemas.microsoft.com/office/drawing/2014/main" id="{834DC2FE-7778-9E93-FCD9-7A760B79567D}"/>
              </a:ext>
            </a:extLst>
          </p:cNvPr>
          <p:cNvPicPr>
            <a:picLocks noChangeAspect="1"/>
          </p:cNvPicPr>
          <p:nvPr/>
        </p:nvPicPr>
        <p:blipFill rotWithShape="1">
          <a:blip r:embed="rId4">
            <a:extLst>
              <a:ext uri="{28A0092B-C50C-407E-A947-70E740481C1C}">
                <a14:useLocalDpi xmlns:a14="http://schemas.microsoft.com/office/drawing/2010/main" val="0"/>
              </a:ext>
            </a:extLst>
          </a:blip>
          <a:srcRect t="55393"/>
          <a:stretch/>
        </p:blipFill>
        <p:spPr>
          <a:xfrm>
            <a:off x="5691334" y="515020"/>
            <a:ext cx="6238174" cy="4606361"/>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5D25D63E-9BB1-A2AA-DBED-920C7730FB5E}"/>
              </a:ext>
            </a:extLst>
          </p:cNvPr>
          <p:cNvPicPr>
            <a:picLocks noChangeAspect="1"/>
          </p:cNvPicPr>
          <p:nvPr/>
        </p:nvPicPr>
        <p:blipFill rotWithShape="1">
          <a:blip r:embed="rId4">
            <a:extLst>
              <a:ext uri="{28A0092B-C50C-407E-A947-70E740481C1C}">
                <a14:useLocalDpi xmlns:a14="http://schemas.microsoft.com/office/drawing/2010/main" val="0"/>
              </a:ext>
            </a:extLst>
          </a:blip>
          <a:srcRect b="55393"/>
          <a:stretch/>
        </p:blipFill>
        <p:spPr>
          <a:xfrm>
            <a:off x="5691334" y="515020"/>
            <a:ext cx="6238174" cy="4606361"/>
          </a:xfrm>
          <a:prstGeom prst="rect">
            <a:avLst/>
          </a:prstGeom>
          <a:ln>
            <a:noFill/>
          </a:ln>
          <a:effectLst>
            <a:outerShdw blurRad="292100" dist="139700" dir="2700000" algn="tl" rotWithShape="0">
              <a:srgbClr val="333333">
                <a:alpha val="65000"/>
              </a:srgbClr>
            </a:outerShdw>
          </a:effectLst>
        </p:spPr>
      </p:pic>
      <p:sp>
        <p:nvSpPr>
          <p:cNvPr id="22" name="Inhaltsplatzhalter 2">
            <a:extLst>
              <a:ext uri="{FF2B5EF4-FFF2-40B4-BE49-F238E27FC236}">
                <a16:creationId xmlns:a16="http://schemas.microsoft.com/office/drawing/2014/main" id="{5412C87F-4C1F-DC24-21D6-CCDAB0408F46}"/>
              </a:ext>
            </a:extLst>
          </p:cNvPr>
          <p:cNvSpPr>
            <a:spLocks noGrp="1"/>
          </p:cNvSpPr>
          <p:nvPr>
            <p:ph idx="1"/>
          </p:nvPr>
        </p:nvSpPr>
        <p:spPr>
          <a:xfrm>
            <a:off x="838200" y="1171575"/>
            <a:ext cx="10515600" cy="5005388"/>
          </a:xfrm>
        </p:spPr>
        <p:txBody>
          <a:bodyPr/>
          <a:lstStyle/>
          <a:p>
            <a:r>
              <a:rPr lang="en-GB" dirty="0"/>
              <a:t>Validation data set</a:t>
            </a:r>
          </a:p>
          <a:p>
            <a:endParaRPr lang="en-GB" dirty="0"/>
          </a:p>
        </p:txBody>
      </p:sp>
      <p:sp>
        <p:nvSpPr>
          <p:cNvPr id="3" name="Oval 2">
            <a:extLst>
              <a:ext uri="{FF2B5EF4-FFF2-40B4-BE49-F238E27FC236}">
                <a16:creationId xmlns:a16="http://schemas.microsoft.com/office/drawing/2014/main" id="{9397CC57-C4C7-272B-F6FE-486E5FD74565}"/>
              </a:ext>
            </a:extLst>
          </p:cNvPr>
          <p:cNvSpPr/>
          <p:nvPr/>
        </p:nvSpPr>
        <p:spPr>
          <a:xfrm>
            <a:off x="262492" y="3674269"/>
            <a:ext cx="1996614" cy="912660"/>
          </a:xfrm>
          <a:prstGeom prst="ellipse">
            <a:avLst/>
          </a:prstGeom>
          <a:noFill/>
          <a:ln w="76200">
            <a:solidFill>
              <a:srgbClr val="A02B93"/>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42429056-82E7-2B0D-763A-E5190FFEFC59}"/>
              </a:ext>
            </a:extLst>
          </p:cNvPr>
          <p:cNvSpPr txBox="1"/>
          <p:nvPr/>
        </p:nvSpPr>
        <p:spPr>
          <a:xfrm>
            <a:off x="2959982" y="3027890"/>
            <a:ext cx="1651031" cy="523220"/>
          </a:xfrm>
          <a:prstGeom prst="rect">
            <a:avLst/>
          </a:prstGeom>
          <a:solidFill>
            <a:schemeClr val="bg1"/>
          </a:solidFill>
          <a:ln w="57150">
            <a:solidFill>
              <a:srgbClr val="A02B93"/>
            </a:solidFill>
          </a:ln>
        </p:spPr>
        <p:txBody>
          <a:bodyPr wrap="square" rtlCol="0">
            <a:spAutoFit/>
          </a:bodyPr>
          <a:lstStyle/>
          <a:p>
            <a:r>
              <a:rPr lang="de-DE" sz="2800" dirty="0" err="1">
                <a:solidFill>
                  <a:srgbClr val="A02B93"/>
                </a:solidFill>
              </a:rPr>
              <a:t>Inference</a:t>
            </a:r>
            <a:endParaRPr lang="de-DE" sz="2800" dirty="0">
              <a:solidFill>
                <a:srgbClr val="A02B93"/>
              </a:solidFill>
            </a:endParaRPr>
          </a:p>
        </p:txBody>
      </p:sp>
      <p:sp>
        <p:nvSpPr>
          <p:cNvPr id="6" name="Pfeil: nach rechts 11">
            <a:extLst>
              <a:ext uri="{FF2B5EF4-FFF2-40B4-BE49-F238E27FC236}">
                <a16:creationId xmlns:a16="http://schemas.microsoft.com/office/drawing/2014/main" id="{F5057BBB-9414-9D4D-8E3A-8399225F0CB9}"/>
              </a:ext>
            </a:extLst>
          </p:cNvPr>
          <p:cNvSpPr/>
          <p:nvPr/>
        </p:nvSpPr>
        <p:spPr>
          <a:xfrm rot="9130051">
            <a:off x="1872521" y="3633488"/>
            <a:ext cx="1209152" cy="269511"/>
          </a:xfrm>
          <a:prstGeom prst="rightArrow">
            <a:avLst>
              <a:gd name="adj1" fmla="val 37860"/>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022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NN Approximating Complex Mappings</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4</a:t>
            </a:fld>
            <a:endParaRPr lang="fr-BE"/>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31" name="Inhaltsplatzhalter 30">
            <a:extLst>
              <a:ext uri="{FF2B5EF4-FFF2-40B4-BE49-F238E27FC236}">
                <a16:creationId xmlns:a16="http://schemas.microsoft.com/office/drawing/2014/main" id="{DBFEF88B-3B82-433C-A13B-E280C2E494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612"/>
          <a:stretch/>
        </p:blipFill>
        <p:spPr>
          <a:xfrm>
            <a:off x="8417979" y="2052867"/>
            <a:ext cx="2718390" cy="2160000"/>
          </a:xfrm>
          <a:prstGeom prst="rect">
            <a:avLst/>
          </a:prstGeom>
          <a:ln>
            <a:noFill/>
          </a:ln>
          <a:effectLst>
            <a:outerShdw blurRad="292100" dist="139700" dir="2700000" algn="tl" rotWithShape="0">
              <a:srgbClr val="333333">
                <a:alpha val="65000"/>
              </a:srgbClr>
            </a:outerShdw>
          </a:effectLst>
        </p:spPr>
      </p:pic>
      <p:pic>
        <p:nvPicPr>
          <p:cNvPr id="33" name="Inhaltsplatzhalter 32">
            <a:extLst>
              <a:ext uri="{FF2B5EF4-FFF2-40B4-BE49-F238E27FC236}">
                <a16:creationId xmlns:a16="http://schemas.microsoft.com/office/drawing/2014/main" id="{D8BE90FE-B248-44C6-B885-373B3E8F9BA5}"/>
              </a:ext>
            </a:extLst>
          </p:cNvPr>
          <p:cNvPicPr>
            <a:picLocks noGrp="1" noChangeAspect="1"/>
          </p:cNvPicPr>
          <p:nvPr>
            <p:ph idx="14"/>
          </p:nvPr>
        </p:nvPicPr>
        <p:blipFill rotWithShape="1">
          <a:blip r:embed="rId3">
            <a:extLst>
              <a:ext uri="{28A0092B-C50C-407E-A947-70E740481C1C}">
                <a14:useLocalDpi xmlns:a14="http://schemas.microsoft.com/office/drawing/2010/main" val="0"/>
              </a:ext>
            </a:extLst>
          </a:blip>
          <a:srcRect l="5612"/>
          <a:stretch/>
        </p:blipFill>
        <p:spPr>
          <a:xfrm>
            <a:off x="8417979" y="4332875"/>
            <a:ext cx="2718390" cy="2160000"/>
          </a:xfrm>
          <a:prstGeom prst="rect">
            <a:avLst/>
          </a:prstGeom>
          <a:ln>
            <a:noFill/>
          </a:ln>
          <a:effectLst>
            <a:outerShdw blurRad="292100" dist="139700" dir="2700000" algn="tl" rotWithShape="0">
              <a:srgbClr val="333333">
                <a:alpha val="65000"/>
              </a:srgbClr>
            </a:outerShdw>
          </a:effectLst>
        </p:spPr>
      </p:pic>
      <p:pic>
        <p:nvPicPr>
          <p:cNvPr id="37" name="Grafik 36">
            <a:extLst>
              <a:ext uri="{FF2B5EF4-FFF2-40B4-BE49-F238E27FC236}">
                <a16:creationId xmlns:a16="http://schemas.microsoft.com/office/drawing/2014/main" id="{5AEE99E2-869E-4B48-998F-0C824A8F7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369" y="1129284"/>
            <a:ext cx="2880000" cy="2160000"/>
          </a:xfrm>
          <a:prstGeom prst="rect">
            <a:avLst/>
          </a:prstGeom>
          <a:ln>
            <a:noFill/>
          </a:ln>
          <a:effectLst>
            <a:outerShdw blurRad="292100" dist="139700" dir="2700000" algn="tl" rotWithShape="0">
              <a:srgbClr val="333333">
                <a:alpha val="65000"/>
              </a:srgbClr>
            </a:outerShdw>
          </a:effectLst>
        </p:spPr>
      </p:pic>
      <p:pic>
        <p:nvPicPr>
          <p:cNvPr id="41" name="Inhaltsplatzhalter 40">
            <a:extLst>
              <a:ext uri="{FF2B5EF4-FFF2-40B4-BE49-F238E27FC236}">
                <a16:creationId xmlns:a16="http://schemas.microsoft.com/office/drawing/2014/main" id="{1BFCFCFC-87F9-4A48-B553-E330F9E882FC}"/>
              </a:ext>
            </a:extLst>
          </p:cNvPr>
          <p:cNvPicPr>
            <a:picLocks noGrp="1" noChangeAspect="1"/>
          </p:cNvPicPr>
          <p:nvPr>
            <p:ph idx="13"/>
          </p:nvPr>
        </p:nvPicPr>
        <p:blipFill rotWithShape="1">
          <a:blip r:embed="rId5">
            <a:extLst>
              <a:ext uri="{28A0092B-C50C-407E-A947-70E740481C1C}">
                <a14:useLocalDpi xmlns:a14="http://schemas.microsoft.com/office/drawing/2010/main" val="0"/>
              </a:ext>
            </a:extLst>
          </a:blip>
          <a:srcRect l="4118" b="4251"/>
          <a:stretch/>
        </p:blipFill>
        <p:spPr>
          <a:xfrm>
            <a:off x="767805" y="3686232"/>
            <a:ext cx="2883990" cy="2160000"/>
          </a:xfrm>
          <a:prstGeom prst="rect">
            <a:avLst/>
          </a:prstGeom>
          <a:ln>
            <a:noFill/>
          </a:ln>
          <a:effectLst>
            <a:outerShdw blurRad="292100" dist="139700" dir="2700000" algn="tl" rotWithShape="0">
              <a:srgbClr val="333333">
                <a:alpha val="65000"/>
              </a:srgbClr>
            </a:outerShdw>
          </a:effectLst>
        </p:spPr>
      </p:pic>
      <p:sp>
        <p:nvSpPr>
          <p:cNvPr id="42" name="Inhaltsplatzhalter 9">
            <a:extLst>
              <a:ext uri="{FF2B5EF4-FFF2-40B4-BE49-F238E27FC236}">
                <a16:creationId xmlns:a16="http://schemas.microsoft.com/office/drawing/2014/main" id="{B816CF94-6484-4CC5-AEBB-5F8F067CD01D}"/>
              </a:ext>
            </a:extLst>
          </p:cNvPr>
          <p:cNvSpPr txBox="1">
            <a:spLocks/>
          </p:cNvSpPr>
          <p:nvPr/>
        </p:nvSpPr>
        <p:spPr>
          <a:xfrm>
            <a:off x="4456186" y="3686232"/>
            <a:ext cx="3600000" cy="2412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Data can be approximated using various types of functions and methods, such as polynomials or trigonometric functions. </a:t>
            </a:r>
          </a:p>
          <a:p>
            <a:pPr marL="0" indent="0">
              <a:buNone/>
            </a:pPr>
            <a:r>
              <a:rPr lang="en-US" sz="1700" dirty="0"/>
              <a:t>Neural networks, however, offer a highly flexible and powerful class of ansatz functions for tackling complex </a:t>
            </a:r>
            <a:r>
              <a:rPr lang="en-US" sz="1700" b="1" dirty="0">
                <a:highlight>
                  <a:srgbClr val="FFFF00"/>
                </a:highlight>
              </a:rPr>
              <a:t>approximation tasks</a:t>
            </a:r>
            <a:r>
              <a:rPr lang="en-US" sz="1700" dirty="0"/>
              <a:t>.</a:t>
            </a:r>
          </a:p>
        </p:txBody>
      </p:sp>
      <p:sp>
        <p:nvSpPr>
          <p:cNvPr id="43" name="Inhaltsplatzhalter 9">
            <a:extLst>
              <a:ext uri="{FF2B5EF4-FFF2-40B4-BE49-F238E27FC236}">
                <a16:creationId xmlns:a16="http://schemas.microsoft.com/office/drawing/2014/main" id="{FF26551C-D82E-4D8A-ACCC-11D5891DAFFB}"/>
              </a:ext>
            </a:extLst>
          </p:cNvPr>
          <p:cNvSpPr txBox="1">
            <a:spLocks/>
          </p:cNvSpPr>
          <p:nvPr/>
        </p:nvSpPr>
        <p:spPr>
          <a:xfrm>
            <a:off x="7969213" y="1052409"/>
            <a:ext cx="3600000" cy="11023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quality of the approximation depends on the quality of the </a:t>
            </a:r>
            <a:r>
              <a:rPr lang="en-US" sz="1800" b="1" dirty="0">
                <a:highlight>
                  <a:srgbClr val="FFFF00"/>
                </a:highlight>
              </a:rPr>
              <a:t>training data</a:t>
            </a:r>
            <a:r>
              <a:rPr lang="en-US" sz="1800" dirty="0"/>
              <a:t>, the chosen </a:t>
            </a:r>
            <a:r>
              <a:rPr lang="en-US" sz="1800" b="1" dirty="0">
                <a:highlight>
                  <a:srgbClr val="FFFF00"/>
                </a:highlight>
              </a:rPr>
              <a:t>architecture</a:t>
            </a:r>
            <a:r>
              <a:rPr lang="en-US" sz="1800" dirty="0"/>
              <a:t>, and the </a:t>
            </a:r>
            <a:r>
              <a:rPr lang="en-US" sz="1800" b="1" dirty="0">
                <a:highlight>
                  <a:srgbClr val="FFFF00"/>
                </a:highlight>
              </a:rPr>
              <a:t>training process</a:t>
            </a:r>
            <a:r>
              <a:rPr lang="en-US" sz="1800" dirty="0"/>
              <a:t>.</a:t>
            </a:r>
          </a:p>
        </p:txBody>
      </p:sp>
      <p:sp>
        <p:nvSpPr>
          <p:cNvPr id="13" name="Inhaltsplatzhalter 9">
            <a:extLst>
              <a:ext uri="{FF2B5EF4-FFF2-40B4-BE49-F238E27FC236}">
                <a16:creationId xmlns:a16="http://schemas.microsoft.com/office/drawing/2014/main" id="{4579BEC1-487D-4E25-89BE-2E3B5B196A2F}"/>
              </a:ext>
            </a:extLst>
          </p:cNvPr>
          <p:cNvSpPr txBox="1">
            <a:spLocks/>
          </p:cNvSpPr>
          <p:nvPr/>
        </p:nvSpPr>
        <p:spPr>
          <a:xfrm>
            <a:off x="525627" y="1062454"/>
            <a:ext cx="3600000" cy="234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Data and processes can be modeled using </a:t>
            </a:r>
            <a:r>
              <a:rPr lang="en-US" sz="1700" b="1" dirty="0">
                <a:highlight>
                  <a:srgbClr val="FFFF00"/>
                </a:highlight>
              </a:rPr>
              <a:t>mathematical functions</a:t>
            </a:r>
            <a:r>
              <a:rPr lang="en-US" sz="1700" dirty="0"/>
              <a:t>. To do this, the functions are trained on a set of </a:t>
            </a:r>
            <a:r>
              <a:rPr lang="en-US" sz="1700" b="1" dirty="0">
                <a:highlight>
                  <a:srgbClr val="FFFF00"/>
                </a:highlight>
              </a:rPr>
              <a:t>training data</a:t>
            </a:r>
            <a:r>
              <a:rPr lang="en-US" sz="1700" dirty="0"/>
              <a:t> and evaluated on a separate set of </a:t>
            </a:r>
            <a:r>
              <a:rPr lang="en-US" sz="1700" b="1" dirty="0">
                <a:highlight>
                  <a:srgbClr val="FFFF00"/>
                </a:highlight>
              </a:rPr>
              <a:t>test data</a:t>
            </a:r>
            <a:r>
              <a:rPr lang="en-US" sz="1700" dirty="0"/>
              <a:t>. During the training process, the parameters of the functions are adjusted to best fit and describe the data. </a:t>
            </a:r>
          </a:p>
        </p:txBody>
      </p:sp>
    </p:spTree>
    <p:extLst>
      <p:ext uri="{BB962C8B-B14F-4D97-AF65-F5344CB8AC3E}">
        <p14:creationId xmlns:p14="http://schemas.microsoft.com/office/powerpoint/2010/main" val="1399857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40</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4" name="Grafik 13">
            <a:extLst>
              <a:ext uri="{FF2B5EF4-FFF2-40B4-BE49-F238E27FC236}">
                <a16:creationId xmlns:a16="http://schemas.microsoft.com/office/drawing/2014/main" id="{23E60503-53D5-3F1E-CD58-66548E891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27" y="1698872"/>
            <a:ext cx="7772400" cy="4547546"/>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BC1DBD5D-0721-B419-FA6D-0D4C374BBD15}"/>
              </a:ext>
            </a:extLst>
          </p:cNvPr>
          <p:cNvSpPr/>
          <p:nvPr/>
        </p:nvSpPr>
        <p:spPr>
          <a:xfrm>
            <a:off x="5070891" y="5812075"/>
            <a:ext cx="1455170" cy="576197"/>
          </a:xfrm>
          <a:prstGeom prst="ellipse">
            <a:avLst/>
          </a:prstGeom>
          <a:noFill/>
          <a:ln w="76200">
            <a:solidFill>
              <a:srgbClr val="A02B93"/>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182419F4-7B2A-870C-2FED-8AE95FC4596C}"/>
              </a:ext>
            </a:extLst>
          </p:cNvPr>
          <p:cNvSpPr/>
          <p:nvPr/>
        </p:nvSpPr>
        <p:spPr>
          <a:xfrm>
            <a:off x="3105958" y="2456840"/>
            <a:ext cx="1455170" cy="912660"/>
          </a:xfrm>
          <a:prstGeom prst="ellipse">
            <a:avLst/>
          </a:prstGeom>
          <a:noFill/>
          <a:ln w="76200">
            <a:solidFill>
              <a:srgbClr val="A02B93"/>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de-DE" dirty="0"/>
          </a:p>
        </p:txBody>
      </p:sp>
      <p:sp>
        <p:nvSpPr>
          <p:cNvPr id="11" name="Inhaltsplatzhalter 2">
            <a:extLst>
              <a:ext uri="{FF2B5EF4-FFF2-40B4-BE49-F238E27FC236}">
                <a16:creationId xmlns:a16="http://schemas.microsoft.com/office/drawing/2014/main" id="{E489ADE6-0980-A3DF-A2E1-48B55B4978E8}"/>
              </a:ext>
            </a:extLst>
          </p:cNvPr>
          <p:cNvSpPr>
            <a:spLocks noGrp="1"/>
          </p:cNvSpPr>
          <p:nvPr>
            <p:ph idx="1"/>
          </p:nvPr>
        </p:nvSpPr>
        <p:spPr>
          <a:xfrm>
            <a:off x="838200" y="1171575"/>
            <a:ext cx="10515600" cy="5005388"/>
          </a:xfrm>
        </p:spPr>
        <p:txBody>
          <a:bodyPr/>
          <a:lstStyle/>
          <a:p>
            <a:r>
              <a:rPr lang="en-GB" dirty="0"/>
              <a:t>Changing architecture and learning rate</a:t>
            </a:r>
          </a:p>
          <a:p>
            <a:endParaRPr lang="en-GB" dirty="0"/>
          </a:p>
        </p:txBody>
      </p:sp>
      <p:pic>
        <p:nvPicPr>
          <p:cNvPr id="16" name="Grafik 15">
            <a:extLst>
              <a:ext uri="{FF2B5EF4-FFF2-40B4-BE49-F238E27FC236}">
                <a16:creationId xmlns:a16="http://schemas.microsoft.com/office/drawing/2014/main" id="{1BEBB97B-43BD-D704-4C9B-9077B49A1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050" y="695302"/>
            <a:ext cx="3663414" cy="5159128"/>
          </a:xfrm>
          <a:prstGeom prst="rect">
            <a:avLst/>
          </a:prstGeom>
          <a:ln>
            <a:noFill/>
          </a:ln>
          <a:effectLst>
            <a:outerShdw blurRad="292100" dist="139700" dir="2700000" algn="tl" rotWithShape="0">
              <a:srgbClr val="333333">
                <a:alpha val="65000"/>
              </a:srgbClr>
            </a:outerShdw>
          </a:effectLst>
        </p:spPr>
      </p:pic>
      <p:sp>
        <p:nvSpPr>
          <p:cNvPr id="19" name="Pfeil: nach rechts 11">
            <a:extLst>
              <a:ext uri="{FF2B5EF4-FFF2-40B4-BE49-F238E27FC236}">
                <a16:creationId xmlns:a16="http://schemas.microsoft.com/office/drawing/2014/main" id="{EBE6B40B-B374-F932-E276-E6B84FD5D0C2}"/>
              </a:ext>
            </a:extLst>
          </p:cNvPr>
          <p:cNvSpPr/>
          <p:nvPr/>
        </p:nvSpPr>
        <p:spPr>
          <a:xfrm>
            <a:off x="6893278" y="2343155"/>
            <a:ext cx="1441897"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1101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41</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2" name="Grafik 11">
            <a:extLst>
              <a:ext uri="{FF2B5EF4-FFF2-40B4-BE49-F238E27FC236}">
                <a16:creationId xmlns:a16="http://schemas.microsoft.com/office/drawing/2014/main" id="{43DF0276-84F4-0F40-497D-BCA84BF3AC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82923" y="82064"/>
            <a:ext cx="2701035" cy="6693871"/>
          </a:xfrm>
          <a:prstGeom prst="rect">
            <a:avLst/>
          </a:prstGeom>
          <a:ln>
            <a:noFill/>
          </a:ln>
          <a:effectLst>
            <a:outerShdw blurRad="292100" dist="139700" dir="2700000" algn="tl" rotWithShape="0">
              <a:srgbClr val="333333">
                <a:alpha val="65000"/>
              </a:srgbClr>
            </a:outerShdw>
          </a:effectLst>
        </p:spPr>
      </p:pic>
      <p:pic>
        <p:nvPicPr>
          <p:cNvPr id="18" name="Grafik 17">
            <a:extLst>
              <a:ext uri="{FF2B5EF4-FFF2-40B4-BE49-F238E27FC236}">
                <a16:creationId xmlns:a16="http://schemas.microsoft.com/office/drawing/2014/main" id="{4DA995AC-FA4F-DD57-E128-31F2CD5B1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38" y="1085850"/>
            <a:ext cx="7010400" cy="4356100"/>
          </a:xfrm>
          <a:prstGeom prst="rect">
            <a:avLst/>
          </a:prstGeom>
          <a:ln>
            <a:noFill/>
          </a:ln>
          <a:effectLst>
            <a:outerShdw blurRad="292100" dist="139700" dir="2700000" algn="tl" rotWithShape="0">
              <a:srgbClr val="333333">
                <a:alpha val="65000"/>
              </a:srgbClr>
            </a:outerShdw>
          </a:effectLst>
        </p:spPr>
      </p:pic>
      <p:sp>
        <p:nvSpPr>
          <p:cNvPr id="19" name="Pfeil: nach rechts 11">
            <a:extLst>
              <a:ext uri="{FF2B5EF4-FFF2-40B4-BE49-F238E27FC236}">
                <a16:creationId xmlns:a16="http://schemas.microsoft.com/office/drawing/2014/main" id="{211B16DF-4A1F-EE82-DD3D-BA2DC3E9ED5D}"/>
              </a:ext>
            </a:extLst>
          </p:cNvPr>
          <p:cNvSpPr/>
          <p:nvPr/>
        </p:nvSpPr>
        <p:spPr>
          <a:xfrm rot="21366230">
            <a:off x="5933917" y="2613592"/>
            <a:ext cx="2382711"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04521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42</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0" name="Grafik 9">
            <a:extLst>
              <a:ext uri="{FF2B5EF4-FFF2-40B4-BE49-F238E27FC236}">
                <a16:creationId xmlns:a16="http://schemas.microsoft.com/office/drawing/2014/main" id="{6BEB1C80-67E8-4D67-FE38-C0B410B62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38" y="1041400"/>
            <a:ext cx="6883400" cy="1917700"/>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FB167743-FE52-7344-964F-486FE8151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796" y="1762125"/>
            <a:ext cx="6580283" cy="4789446"/>
          </a:xfrm>
          <a:prstGeom prst="rect">
            <a:avLst/>
          </a:prstGeom>
          <a:ln>
            <a:noFill/>
          </a:ln>
          <a:effectLst>
            <a:outerShdw blurRad="292100" dist="139700" dir="2700000" algn="tl" rotWithShape="0">
              <a:srgbClr val="333333">
                <a:alpha val="65000"/>
              </a:srgbClr>
            </a:outerShdw>
          </a:effectLst>
        </p:spPr>
      </p:pic>
      <p:sp>
        <p:nvSpPr>
          <p:cNvPr id="11" name="Inhaltsplatzhalter 2">
            <a:extLst>
              <a:ext uri="{FF2B5EF4-FFF2-40B4-BE49-F238E27FC236}">
                <a16:creationId xmlns:a16="http://schemas.microsoft.com/office/drawing/2014/main" id="{71ADD070-C163-D50E-AE60-EE9680E7E9D1}"/>
              </a:ext>
            </a:extLst>
          </p:cNvPr>
          <p:cNvSpPr>
            <a:spLocks noGrp="1"/>
          </p:cNvSpPr>
          <p:nvPr>
            <p:ph idx="1"/>
          </p:nvPr>
        </p:nvSpPr>
        <p:spPr>
          <a:xfrm>
            <a:off x="838200" y="1171575"/>
            <a:ext cx="10515600" cy="5005388"/>
          </a:xfrm>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“loss curve”</a:t>
            </a:r>
          </a:p>
          <a:p>
            <a:endParaRPr lang="en-GB" dirty="0"/>
          </a:p>
        </p:txBody>
      </p:sp>
    </p:spTree>
    <p:extLst>
      <p:ext uri="{BB962C8B-B14F-4D97-AF65-F5344CB8AC3E}">
        <p14:creationId xmlns:p14="http://schemas.microsoft.com/office/powerpoint/2010/main" val="4169559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43</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6" name="Grafik 5">
            <a:extLst>
              <a:ext uri="{FF2B5EF4-FFF2-40B4-BE49-F238E27FC236}">
                <a16:creationId xmlns:a16="http://schemas.microsoft.com/office/drawing/2014/main" id="{CC5951A8-7300-4558-72F6-7F3F511B5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12" y="1824953"/>
            <a:ext cx="3835400" cy="495300"/>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37D5712C-D5F5-2E22-E18A-EDA33C999606}"/>
              </a:ext>
            </a:extLst>
          </p:cNvPr>
          <p:cNvPicPr>
            <a:picLocks noChangeAspect="1"/>
          </p:cNvPicPr>
          <p:nvPr/>
        </p:nvPicPr>
        <p:blipFill rotWithShape="1">
          <a:blip r:embed="rId3">
            <a:extLst>
              <a:ext uri="{28A0092B-C50C-407E-A947-70E740481C1C}">
                <a14:useLocalDpi xmlns:a14="http://schemas.microsoft.com/office/drawing/2010/main" val="0"/>
              </a:ext>
            </a:extLst>
          </a:blip>
          <a:srcRect t="55762" b="-13"/>
          <a:stretch/>
        </p:blipFill>
        <p:spPr>
          <a:xfrm>
            <a:off x="4583692" y="725487"/>
            <a:ext cx="7475481" cy="5453062"/>
          </a:xfrm>
          <a:prstGeom prst="rect">
            <a:avLst/>
          </a:prstGeom>
          <a:ln>
            <a:noFill/>
          </a:ln>
          <a:effectLst>
            <a:outerShdw blurRad="292100" dist="139700" dir="2700000" algn="tl" rotWithShape="0">
              <a:srgbClr val="333333">
                <a:alpha val="65000"/>
              </a:srgbClr>
            </a:outerShdw>
          </a:effectLst>
        </p:spPr>
      </p:pic>
      <p:pic>
        <p:nvPicPr>
          <p:cNvPr id="13" name="Grafik 12">
            <a:extLst>
              <a:ext uri="{FF2B5EF4-FFF2-40B4-BE49-F238E27FC236}">
                <a16:creationId xmlns:a16="http://schemas.microsoft.com/office/drawing/2014/main" id="{70AAE185-FE67-4FC2-98F5-4281A050252F}"/>
              </a:ext>
            </a:extLst>
          </p:cNvPr>
          <p:cNvPicPr>
            <a:picLocks noChangeAspect="1"/>
          </p:cNvPicPr>
          <p:nvPr/>
        </p:nvPicPr>
        <p:blipFill rotWithShape="1">
          <a:blip r:embed="rId3">
            <a:extLst>
              <a:ext uri="{28A0092B-C50C-407E-A947-70E740481C1C}">
                <a14:useLocalDpi xmlns:a14="http://schemas.microsoft.com/office/drawing/2010/main" val="0"/>
              </a:ext>
            </a:extLst>
          </a:blip>
          <a:srcRect b="55749"/>
          <a:stretch/>
        </p:blipFill>
        <p:spPr>
          <a:xfrm>
            <a:off x="4583692" y="725487"/>
            <a:ext cx="7475481" cy="5453062"/>
          </a:xfrm>
          <a:prstGeom prst="rect">
            <a:avLst/>
          </a:prstGeom>
          <a:ln>
            <a:noFill/>
          </a:ln>
          <a:effectLst>
            <a:outerShdw blurRad="292100" dist="139700" dir="2700000" algn="tl" rotWithShape="0">
              <a:srgbClr val="333333">
                <a:alpha val="65000"/>
              </a:srgbClr>
            </a:outerShdw>
          </a:effectLst>
        </p:spPr>
      </p:pic>
      <p:sp>
        <p:nvSpPr>
          <p:cNvPr id="16" name="Inhaltsplatzhalter 2">
            <a:extLst>
              <a:ext uri="{FF2B5EF4-FFF2-40B4-BE49-F238E27FC236}">
                <a16:creationId xmlns:a16="http://schemas.microsoft.com/office/drawing/2014/main" id="{6CD953A3-B639-B166-6F31-D5DDE0A89C83}"/>
              </a:ext>
            </a:extLst>
          </p:cNvPr>
          <p:cNvSpPr>
            <a:spLocks noGrp="1"/>
          </p:cNvSpPr>
          <p:nvPr>
            <p:ph idx="1"/>
          </p:nvPr>
        </p:nvSpPr>
        <p:spPr>
          <a:xfrm>
            <a:off x="838200" y="1171575"/>
            <a:ext cx="10515600" cy="5005388"/>
          </a:xfrm>
        </p:spPr>
        <p:txBody>
          <a:bodyPr/>
          <a:lstStyle/>
          <a:p>
            <a:r>
              <a:rPr lang="en-GB" dirty="0"/>
              <a:t>Validation results</a:t>
            </a:r>
          </a:p>
          <a:p>
            <a:endParaRPr lang="en-GB" dirty="0"/>
          </a:p>
        </p:txBody>
      </p:sp>
    </p:spTree>
    <p:extLst>
      <p:ext uri="{BB962C8B-B14F-4D97-AF65-F5344CB8AC3E}">
        <p14:creationId xmlns:p14="http://schemas.microsoft.com/office/powerpoint/2010/main" val="14210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8F05E1-A7F2-40ED-8F7C-EAD6A6D447FF}"/>
              </a:ext>
            </a:extLst>
          </p:cNvPr>
          <p:cNvSpPr>
            <a:spLocks noGrp="1"/>
          </p:cNvSpPr>
          <p:nvPr>
            <p:ph type="title"/>
          </p:nvPr>
        </p:nvSpPr>
        <p:spPr/>
        <p:txBody>
          <a:bodyPr/>
          <a:lstStyle/>
          <a:p>
            <a:r>
              <a:rPr lang="en-GB" dirty="0"/>
              <a:t>AI on GPU Nodes</a:t>
            </a:r>
            <a:endParaRPr lang="de-DE" dirty="0"/>
          </a:p>
        </p:txBody>
      </p:sp>
      <p:sp>
        <p:nvSpPr>
          <p:cNvPr id="3" name="Inhaltsplatzhalter 2">
            <a:extLst>
              <a:ext uri="{FF2B5EF4-FFF2-40B4-BE49-F238E27FC236}">
                <a16:creationId xmlns:a16="http://schemas.microsoft.com/office/drawing/2014/main" id="{FF011AC9-B5AA-425B-BEC3-061B85DFFF58}"/>
              </a:ext>
            </a:extLst>
          </p:cNvPr>
          <p:cNvSpPr>
            <a:spLocks noGrp="1"/>
          </p:cNvSpPr>
          <p:nvPr>
            <p:ph idx="1"/>
          </p:nvPr>
        </p:nvSpPr>
        <p:spPr/>
        <p:txBody>
          <a:bodyPr/>
          <a:lstStyle/>
          <a:p>
            <a:r>
              <a:rPr lang="en-GB" dirty="0"/>
              <a:t> </a:t>
            </a:r>
            <a:r>
              <a:rPr lang="de-DE" dirty="0" err="1"/>
              <a:t>You</a:t>
            </a:r>
            <a:r>
              <a:rPr lang="de-DE" dirty="0"/>
              <a:t> </a:t>
            </a:r>
            <a:r>
              <a:rPr lang="de-DE" dirty="0" err="1"/>
              <a:t>need</a:t>
            </a:r>
            <a:r>
              <a:rPr lang="de-DE" dirty="0"/>
              <a:t> to </a:t>
            </a:r>
            <a:r>
              <a:rPr lang="de-DE" dirty="0" err="1"/>
              <a:t>adapt</a:t>
            </a:r>
            <a:r>
              <a:rPr lang="de-DE" dirty="0"/>
              <a:t> </a:t>
            </a:r>
            <a:r>
              <a:rPr lang="de-DE" dirty="0" err="1"/>
              <a:t>your</a:t>
            </a:r>
            <a:r>
              <a:rPr lang="de-DE" dirty="0"/>
              <a:t> code to send </a:t>
            </a:r>
            <a:r>
              <a:rPr lang="de-DE" dirty="0" err="1"/>
              <a:t>torch</a:t>
            </a:r>
            <a:r>
              <a:rPr lang="de-DE" dirty="0"/>
              <a:t> </a:t>
            </a:r>
            <a:r>
              <a:rPr lang="de-DE" dirty="0" err="1"/>
              <a:t>tensors</a:t>
            </a:r>
            <a:r>
              <a:rPr lang="de-DE" dirty="0"/>
              <a:t> to the </a:t>
            </a:r>
            <a:r>
              <a:rPr lang="de-DE" dirty="0" err="1"/>
              <a:t>gpu</a:t>
            </a:r>
            <a:r>
              <a:rPr lang="de-DE" dirty="0"/>
              <a:t>, </a:t>
            </a:r>
            <a:r>
              <a:rPr lang="de-DE" dirty="0" err="1"/>
              <a:t>see</a:t>
            </a:r>
            <a:r>
              <a:rPr lang="de-DE" dirty="0"/>
              <a:t> </a:t>
            </a:r>
            <a:r>
              <a:rPr lang="de-DE" dirty="0" err="1"/>
              <a:t>example</a:t>
            </a:r>
            <a:r>
              <a:rPr lang="de-DE" dirty="0"/>
              <a:t> </a:t>
            </a:r>
          </a:p>
          <a:p>
            <a:endParaRPr lang="de-DE" dirty="0"/>
          </a:p>
          <a:p>
            <a:endParaRPr lang="de-DE" dirty="0"/>
          </a:p>
          <a:p>
            <a:pPr marL="0" indent="0">
              <a:buNone/>
            </a:pPr>
            <a:endParaRPr lang="de-DE" sz="1100" dirty="0"/>
          </a:p>
          <a:p>
            <a:r>
              <a:rPr lang="de-DE" dirty="0"/>
              <a:t>Send </a:t>
            </a:r>
            <a:r>
              <a:rPr lang="de-DE" dirty="0" err="1"/>
              <a:t>tensors</a:t>
            </a:r>
            <a:r>
              <a:rPr lang="de-DE" dirty="0"/>
              <a:t> back to </a:t>
            </a:r>
            <a:r>
              <a:rPr lang="de-DE" dirty="0" err="1"/>
              <a:t>cpu</a:t>
            </a:r>
            <a:r>
              <a:rPr lang="de-DE" dirty="0"/>
              <a:t> to </a:t>
            </a:r>
            <a:r>
              <a:rPr lang="de-DE" dirty="0" err="1"/>
              <a:t>generate</a:t>
            </a:r>
            <a:r>
              <a:rPr lang="de-DE" dirty="0"/>
              <a:t> </a:t>
            </a:r>
            <a:r>
              <a:rPr lang="de-DE" dirty="0" err="1"/>
              <a:t>plots</a:t>
            </a:r>
            <a:endParaRPr lang="de-DE" dirty="0"/>
          </a:p>
          <a:p>
            <a:pPr marL="0" indent="0">
              <a:buNone/>
            </a:pPr>
            <a:endParaRPr lang="de-DE" dirty="0"/>
          </a:p>
          <a:p>
            <a:pPr marL="0" indent="0">
              <a:buNone/>
            </a:pPr>
            <a:endParaRPr lang="de-DE" dirty="0"/>
          </a:p>
          <a:p>
            <a:pPr marL="0" indent="0">
              <a:buNone/>
            </a:pPr>
            <a:r>
              <a:rPr lang="de-DE" dirty="0"/>
              <a:t> </a:t>
            </a:r>
          </a:p>
          <a:p>
            <a:endParaRPr lang="de-DE" dirty="0"/>
          </a:p>
        </p:txBody>
      </p:sp>
      <p:pic>
        <p:nvPicPr>
          <p:cNvPr id="4" name="Grafik 3">
            <a:extLst>
              <a:ext uri="{FF2B5EF4-FFF2-40B4-BE49-F238E27FC236}">
                <a16:creationId xmlns:a16="http://schemas.microsoft.com/office/drawing/2014/main" id="{5B64F398-73A3-4D4F-84C7-6CD5BFFA4D63}"/>
              </a:ext>
            </a:extLst>
          </p:cNvPr>
          <p:cNvPicPr>
            <a:picLocks noChangeAspect="1"/>
          </p:cNvPicPr>
          <p:nvPr/>
        </p:nvPicPr>
        <p:blipFill>
          <a:blip r:embed="rId2"/>
          <a:stretch>
            <a:fillRect/>
          </a:stretch>
        </p:blipFill>
        <p:spPr>
          <a:xfrm>
            <a:off x="2709741" y="1741122"/>
            <a:ext cx="7600950" cy="514350"/>
          </a:xfrm>
          <a:prstGeom prst="rect">
            <a:avLst/>
          </a:prstGeom>
          <a:ln>
            <a:noFill/>
          </a:ln>
          <a:effectLst>
            <a:outerShdw blurRad="190500" algn="tl" rotWithShape="0">
              <a:srgbClr val="000000">
                <a:alpha val="70000"/>
              </a:srgbClr>
            </a:outerShdw>
          </a:effectLst>
        </p:spPr>
      </p:pic>
      <p:pic>
        <p:nvPicPr>
          <p:cNvPr id="5" name="Grafik 4">
            <a:extLst>
              <a:ext uri="{FF2B5EF4-FFF2-40B4-BE49-F238E27FC236}">
                <a16:creationId xmlns:a16="http://schemas.microsoft.com/office/drawing/2014/main" id="{E81F31D6-6666-47C1-BB00-06E675B8FC97}"/>
              </a:ext>
            </a:extLst>
          </p:cNvPr>
          <p:cNvPicPr>
            <a:picLocks noChangeAspect="1"/>
          </p:cNvPicPr>
          <p:nvPr/>
        </p:nvPicPr>
        <p:blipFill>
          <a:blip r:embed="rId3"/>
          <a:stretch>
            <a:fillRect/>
          </a:stretch>
        </p:blipFill>
        <p:spPr>
          <a:xfrm>
            <a:off x="2709741" y="2321598"/>
            <a:ext cx="8022860" cy="740324"/>
          </a:xfrm>
          <a:prstGeom prst="rect">
            <a:avLst/>
          </a:prstGeom>
          <a:ln>
            <a:noFill/>
          </a:ln>
          <a:effectLst>
            <a:outerShdw blurRad="190500" algn="tl" rotWithShape="0">
              <a:srgbClr val="000000">
                <a:alpha val="70000"/>
              </a:srgbClr>
            </a:outerShdw>
          </a:effectLst>
        </p:spPr>
      </p:pic>
      <p:pic>
        <p:nvPicPr>
          <p:cNvPr id="6" name="Grafik 5">
            <a:extLst>
              <a:ext uri="{FF2B5EF4-FFF2-40B4-BE49-F238E27FC236}">
                <a16:creationId xmlns:a16="http://schemas.microsoft.com/office/drawing/2014/main" id="{6CE94378-3FCD-40EB-AE56-841EC3CAA752}"/>
              </a:ext>
            </a:extLst>
          </p:cNvPr>
          <p:cNvPicPr>
            <a:picLocks noChangeAspect="1"/>
          </p:cNvPicPr>
          <p:nvPr/>
        </p:nvPicPr>
        <p:blipFill>
          <a:blip r:embed="rId4"/>
          <a:stretch>
            <a:fillRect/>
          </a:stretch>
        </p:blipFill>
        <p:spPr>
          <a:xfrm>
            <a:off x="2709741" y="3951289"/>
            <a:ext cx="7333028" cy="2311399"/>
          </a:xfrm>
          <a:prstGeom prst="rect">
            <a:avLst/>
          </a:prstGeom>
          <a:ln>
            <a:noFill/>
          </a:ln>
          <a:effectLst>
            <a:outerShdw blurRad="190500" algn="tl" rotWithShape="0">
              <a:srgbClr val="000000">
                <a:alpha val="70000"/>
              </a:srgbClr>
            </a:outerShdw>
          </a:effectLst>
        </p:spPr>
      </p:pic>
      <p:sp>
        <p:nvSpPr>
          <p:cNvPr id="7" name="Ellipse 6">
            <a:extLst>
              <a:ext uri="{FF2B5EF4-FFF2-40B4-BE49-F238E27FC236}">
                <a16:creationId xmlns:a16="http://schemas.microsoft.com/office/drawing/2014/main" id="{1211EB61-1DF5-4431-94BE-FAF67CBE9E4E}"/>
              </a:ext>
            </a:extLst>
          </p:cNvPr>
          <p:cNvSpPr/>
          <p:nvPr/>
        </p:nvSpPr>
        <p:spPr>
          <a:xfrm>
            <a:off x="6376255" y="3931690"/>
            <a:ext cx="1564176" cy="6793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7FA4D317-0B02-4662-9190-5D645761D939}"/>
              </a:ext>
            </a:extLst>
          </p:cNvPr>
          <p:cNvSpPr/>
          <p:nvPr/>
        </p:nvSpPr>
        <p:spPr>
          <a:xfrm>
            <a:off x="9260681" y="2364399"/>
            <a:ext cx="1564176" cy="6793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F3352E45-AC8C-435B-9E9B-667CA1254D6B}"/>
              </a:ext>
            </a:extLst>
          </p:cNvPr>
          <p:cNvSpPr/>
          <p:nvPr/>
        </p:nvSpPr>
        <p:spPr>
          <a:xfrm>
            <a:off x="4626707" y="5187218"/>
            <a:ext cx="1332524" cy="49920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10">
            <a:extLst>
              <a:ext uri="{FF2B5EF4-FFF2-40B4-BE49-F238E27FC236}">
                <a16:creationId xmlns:a16="http://schemas.microsoft.com/office/drawing/2014/main" id="{C6E5E514-09B6-F51C-B56D-604111A798BF}"/>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44</a:t>
            </a:fld>
            <a:endParaRPr lang="fr-BE"/>
          </a:p>
        </p:txBody>
      </p:sp>
      <p:sp>
        <p:nvSpPr>
          <p:cNvPr id="13" name="Fußzeilenplatzhalter 12">
            <a:extLst>
              <a:ext uri="{FF2B5EF4-FFF2-40B4-BE49-F238E27FC236}">
                <a16:creationId xmlns:a16="http://schemas.microsoft.com/office/drawing/2014/main" id="{6C972717-1E7C-082B-C551-1A71C4712AE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4" name="Datumsplatzhalter 13">
            <a:extLst>
              <a:ext uri="{FF2B5EF4-FFF2-40B4-BE49-F238E27FC236}">
                <a16:creationId xmlns:a16="http://schemas.microsoft.com/office/drawing/2014/main" id="{4D6C4986-8421-BC5E-4410-118D20F9E309}"/>
              </a:ext>
            </a:extLst>
          </p:cNvPr>
          <p:cNvSpPr>
            <a:spLocks noGrp="1"/>
          </p:cNvSpPr>
          <p:nvPr>
            <p:ph type="dt" sz="half" idx="10"/>
          </p:nvPr>
        </p:nvSpPr>
        <p:spPr/>
        <p:txBody>
          <a:bodyPr/>
          <a:lstStyle/>
          <a:p>
            <a:fld id="{215F621F-2C69-43EE-8FB2-79CDC0A0191E}" type="datetime1">
              <a:rPr lang="en-GB" smtClean="0"/>
              <a:t>16/09/2024</a:t>
            </a:fld>
            <a:endParaRPr lang="de-DE" dirty="0"/>
          </a:p>
        </p:txBody>
      </p:sp>
      <p:sp>
        <p:nvSpPr>
          <p:cNvPr id="15" name="Rechteck: abgerundete Ecken 14">
            <a:extLst>
              <a:ext uri="{FF2B5EF4-FFF2-40B4-BE49-F238E27FC236}">
                <a16:creationId xmlns:a16="http://schemas.microsoft.com/office/drawing/2014/main" id="{28C81C70-DB1A-67F8-9D18-BDA68D14EF39}"/>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spTree>
    <p:extLst>
      <p:ext uri="{BB962C8B-B14F-4D97-AF65-F5344CB8AC3E}">
        <p14:creationId xmlns:p14="http://schemas.microsoft.com/office/powerpoint/2010/main" val="3365168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highlight>
                  <a:srgbClr val="00FFFF"/>
                </a:highlight>
              </a:rPr>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3A1DF755-6491-79EE-46DC-6002EE10460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45</a:t>
            </a:fld>
            <a:endParaRPr lang="fr-BE"/>
          </a:p>
        </p:txBody>
      </p:sp>
      <p:sp>
        <p:nvSpPr>
          <p:cNvPr id="10" name="Fußzeilenplatzhalter 9">
            <a:extLst>
              <a:ext uri="{FF2B5EF4-FFF2-40B4-BE49-F238E27FC236}">
                <a16:creationId xmlns:a16="http://schemas.microsoft.com/office/drawing/2014/main" id="{240DD2AE-2683-E395-4094-33554669A37A}"/>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0F9D9E5A-3401-D303-5315-00BFB371A63A}"/>
              </a:ext>
            </a:extLst>
          </p:cNvPr>
          <p:cNvSpPr>
            <a:spLocks noGrp="1"/>
          </p:cNvSpPr>
          <p:nvPr>
            <p:ph type="dt" sz="half" idx="10"/>
          </p:nvPr>
        </p:nvSpPr>
        <p:spPr/>
        <p:txBody>
          <a:bodyPr/>
          <a:lstStyle/>
          <a:p>
            <a:fld id="{B8B9666E-D17B-4F40-A666-96092A41FAF8}" type="datetime1">
              <a:rPr lang="en-GB" smtClean="0"/>
              <a:t>16/09/2024</a:t>
            </a:fld>
            <a:endParaRPr lang="de-DE" dirty="0"/>
          </a:p>
        </p:txBody>
      </p:sp>
      <p:sp>
        <p:nvSpPr>
          <p:cNvPr id="2" name="Textfeld 1">
            <a:extLst>
              <a:ext uri="{FF2B5EF4-FFF2-40B4-BE49-F238E27FC236}">
                <a16:creationId xmlns:a16="http://schemas.microsoft.com/office/drawing/2014/main" id="{F3B97EAB-22A1-3052-58A1-88095378A37A}"/>
              </a:ext>
            </a:extLst>
          </p:cNvPr>
          <p:cNvSpPr txBox="1"/>
          <p:nvPr/>
        </p:nvSpPr>
        <p:spPr>
          <a:xfrm rot="531860">
            <a:off x="5534695" y="1794248"/>
            <a:ext cx="2587674" cy="1569660"/>
          </a:xfrm>
          <a:prstGeom prst="rect">
            <a:avLst/>
          </a:prstGeom>
          <a:noFill/>
        </p:spPr>
        <p:txBody>
          <a:bodyPr wrap="square" rtlCol="0">
            <a:spAutoFit/>
          </a:bodyPr>
          <a:lstStyle/>
          <a:p>
            <a:pPr algn="ctr"/>
            <a:r>
              <a:rPr lang="en-GB" sz="4800" dirty="0">
                <a:solidFill>
                  <a:schemeClr val="bg1"/>
                </a:solidFill>
                <a:highlight>
                  <a:srgbClr val="FF0000"/>
                </a:highlight>
              </a:rPr>
              <a:t>Thank You!</a:t>
            </a:r>
            <a:endParaRPr lang="de-DE" sz="4800" dirty="0">
              <a:solidFill>
                <a:schemeClr val="bg1"/>
              </a:solidFill>
              <a:highlight>
                <a:srgbClr val="FF0000"/>
              </a:highlight>
            </a:endParaRPr>
          </a:p>
        </p:txBody>
      </p:sp>
    </p:spTree>
    <p:extLst>
      <p:ext uri="{BB962C8B-B14F-4D97-AF65-F5344CB8AC3E}">
        <p14:creationId xmlns:p14="http://schemas.microsoft.com/office/powerpoint/2010/main" val="1562002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Feed Forward Networks</a:t>
            </a:r>
            <a:endParaRPr lang="de-DE" dirty="0"/>
          </a:p>
        </p:txBody>
      </p:sp>
      <p:sp>
        <p:nvSpPr>
          <p:cNvPr id="6" name="Inhaltsplatzhalter 5">
            <a:extLst>
              <a:ext uri="{FF2B5EF4-FFF2-40B4-BE49-F238E27FC236}">
                <a16:creationId xmlns:a16="http://schemas.microsoft.com/office/drawing/2014/main" id="{8370660E-D9CE-7023-C97C-CC79E20AF868}"/>
              </a:ext>
            </a:extLst>
          </p:cNvPr>
          <p:cNvSpPr>
            <a:spLocks noGrp="1"/>
          </p:cNvSpPr>
          <p:nvPr>
            <p:ph idx="1"/>
          </p:nvPr>
        </p:nvSpPr>
        <p:spPr>
          <a:xfrm>
            <a:off x="675065" y="1005320"/>
            <a:ext cx="3363536" cy="2246534"/>
          </a:xfrm>
        </p:spPr>
        <p:txBody>
          <a:bodyPr>
            <a:normAutofit lnSpcReduction="10000"/>
          </a:bodyPr>
          <a:lstStyle/>
          <a:p>
            <a:pPr marL="0" indent="0">
              <a:lnSpc>
                <a:spcPct val="100000"/>
              </a:lnSpc>
              <a:buNone/>
            </a:pPr>
            <a:r>
              <a:rPr lang="en-US" sz="1700" b="1" dirty="0"/>
              <a:t>How it works</a:t>
            </a:r>
          </a:p>
          <a:p>
            <a:pPr marL="0" indent="0">
              <a:lnSpc>
                <a:spcPct val="100000"/>
              </a:lnSpc>
              <a:buNone/>
            </a:pPr>
            <a:r>
              <a:rPr lang="en-US" sz="1700" dirty="0"/>
              <a:t>In broad terms, neural network architecture refers to how neurons (the basic units) are arranged and connected in layers to process data. At its core, a neural network consists of three main types of layers.</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5</a:t>
            </a:fld>
            <a:endParaRPr lang="fr-BE"/>
          </a:p>
        </p:txBody>
      </p:sp>
      <p:sp>
        <p:nvSpPr>
          <p:cNvPr id="10" name="Inhaltsplatzhalter 9">
            <a:extLst>
              <a:ext uri="{FF2B5EF4-FFF2-40B4-BE49-F238E27FC236}">
                <a16:creationId xmlns:a16="http://schemas.microsoft.com/office/drawing/2014/main" id="{10D1B3E2-A05D-4319-C23D-07ADF2A7CC3B}"/>
              </a:ext>
            </a:extLst>
          </p:cNvPr>
          <p:cNvSpPr>
            <a:spLocks noGrp="1"/>
          </p:cNvSpPr>
          <p:nvPr>
            <p:ph idx="13"/>
          </p:nvPr>
        </p:nvSpPr>
        <p:spPr>
          <a:xfrm>
            <a:off x="4048171" y="1007574"/>
            <a:ext cx="3600000" cy="5298820"/>
          </a:xfrm>
        </p:spPr>
        <p:txBody>
          <a:bodyPr>
            <a:normAutofit fontScale="92500" lnSpcReduction="20000"/>
          </a:bodyPr>
          <a:lstStyle/>
          <a:p>
            <a:pPr marL="0" indent="0">
              <a:lnSpc>
                <a:spcPct val="110000"/>
              </a:lnSpc>
              <a:buNone/>
            </a:pPr>
            <a:r>
              <a:rPr lang="en-US" sz="1800" b="1" dirty="0">
                <a:highlight>
                  <a:srgbClr val="FFFF00"/>
                </a:highlight>
              </a:rPr>
              <a:t>Input Layer: </a:t>
            </a:r>
          </a:p>
          <a:p>
            <a:pPr marL="0" indent="0">
              <a:lnSpc>
                <a:spcPct val="110000"/>
              </a:lnSpc>
              <a:buNone/>
            </a:pPr>
            <a:r>
              <a:rPr lang="en-US" sz="1800" dirty="0"/>
              <a:t>This is where data is fed into the network. Each node in the input layer represents a feature or dimension of the input data (e.g., pixel values for an image or words in a sentence).</a:t>
            </a:r>
            <a:endParaRPr lang="de-DE" sz="1800" dirty="0"/>
          </a:p>
          <a:p>
            <a:pPr marL="0" indent="0">
              <a:lnSpc>
                <a:spcPct val="120000"/>
              </a:lnSpc>
              <a:buNone/>
            </a:pPr>
            <a:r>
              <a:rPr lang="en-US" sz="1800" b="1" dirty="0">
                <a:highlight>
                  <a:srgbClr val="FFFF00"/>
                </a:highlight>
              </a:rPr>
              <a:t>Hidden Layers</a:t>
            </a:r>
            <a:r>
              <a:rPr lang="en-US" sz="1800" dirty="0">
                <a:highlight>
                  <a:srgbClr val="FFFF00"/>
                </a:highlight>
              </a:rPr>
              <a:t>: </a:t>
            </a:r>
          </a:p>
          <a:p>
            <a:pPr marL="0" indent="0">
              <a:lnSpc>
                <a:spcPct val="120000"/>
              </a:lnSpc>
              <a:buNone/>
            </a:pPr>
            <a:r>
              <a:rPr lang="en-US" sz="1800" dirty="0"/>
              <a:t>These layers sit between the input and output layers and are responsible for learning patterns in the data. Each neuron in a hidden layer receives inputs from neurons in the previous layer, processes this information by applying weights and biases, and then passes the results through an </a:t>
            </a:r>
            <a:r>
              <a:rPr lang="en-US" sz="1800" b="1" dirty="0">
                <a:highlight>
                  <a:srgbClr val="FFFF00"/>
                </a:highlight>
              </a:rPr>
              <a:t>activation function</a:t>
            </a:r>
            <a:r>
              <a:rPr lang="en-US" sz="1800" dirty="0"/>
              <a:t> introducing nonlinearity. Networks can have multiple hidden layers, which allow them to learn more complex patterns.</a:t>
            </a:r>
          </a:p>
        </p:txBody>
      </p:sp>
      <p:sp>
        <p:nvSpPr>
          <p:cNvPr id="11" name="Inhaltsplatzhalter 10">
            <a:extLst>
              <a:ext uri="{FF2B5EF4-FFF2-40B4-BE49-F238E27FC236}">
                <a16:creationId xmlns:a16="http://schemas.microsoft.com/office/drawing/2014/main" id="{4AF81CD1-A1BC-8280-6369-2388C9FEC931}"/>
              </a:ext>
            </a:extLst>
          </p:cNvPr>
          <p:cNvSpPr>
            <a:spLocks noGrp="1"/>
          </p:cNvSpPr>
          <p:nvPr>
            <p:ph idx="14"/>
          </p:nvPr>
        </p:nvSpPr>
        <p:spPr>
          <a:xfrm>
            <a:off x="8266805" y="4241369"/>
            <a:ext cx="3430790" cy="2092188"/>
          </a:xfrm>
        </p:spPr>
        <p:txBody>
          <a:bodyPr>
            <a:normAutofit/>
          </a:bodyPr>
          <a:lstStyle/>
          <a:p>
            <a:pPr marL="0" indent="0">
              <a:buNone/>
            </a:pPr>
            <a:r>
              <a:rPr lang="en-US" sz="1700" b="1" dirty="0">
                <a:highlight>
                  <a:srgbClr val="FFFF00"/>
                </a:highlight>
              </a:rPr>
              <a:t>Output Layer: </a:t>
            </a:r>
          </a:p>
          <a:p>
            <a:pPr marL="0" indent="0" algn="r">
              <a:buNone/>
            </a:pPr>
            <a:r>
              <a:rPr lang="en-US" sz="1700" dirty="0"/>
              <a:t>This is the final layer where predictions or classifications are made. The number of neurons in this layer typically corresponds to the number of classes in a classification task or the size of the predicted output in a regression task.</a:t>
            </a:r>
            <a:endParaRPr lang="de-DE" sz="17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grpSp>
        <p:nvGrpSpPr>
          <p:cNvPr id="20" name="Gruppieren 19">
            <a:extLst>
              <a:ext uri="{FF2B5EF4-FFF2-40B4-BE49-F238E27FC236}">
                <a16:creationId xmlns:a16="http://schemas.microsoft.com/office/drawing/2014/main" id="{237AC07F-4E29-409F-BDF0-8DA3ED5D1109}"/>
              </a:ext>
            </a:extLst>
          </p:cNvPr>
          <p:cNvGrpSpPr/>
          <p:nvPr/>
        </p:nvGrpSpPr>
        <p:grpSpPr>
          <a:xfrm>
            <a:off x="494405" y="3318838"/>
            <a:ext cx="3240000" cy="2970527"/>
            <a:chOff x="8276936" y="542459"/>
            <a:chExt cx="3240000" cy="2970527"/>
          </a:xfrm>
        </p:grpSpPr>
        <p:pic>
          <p:nvPicPr>
            <p:cNvPr id="18" name="Grafik 17">
              <a:extLst>
                <a:ext uri="{FF2B5EF4-FFF2-40B4-BE49-F238E27FC236}">
                  <a16:creationId xmlns:a16="http://schemas.microsoft.com/office/drawing/2014/main" id="{1F350957-E188-4A7F-90D6-0243F19FAA0D}"/>
                </a:ext>
              </a:extLst>
            </p:cNvPr>
            <p:cNvPicPr>
              <a:picLocks noChangeAspect="1"/>
            </p:cNvPicPr>
            <p:nvPr/>
          </p:nvPicPr>
          <p:blipFill rotWithShape="1">
            <a:blip r:embed="rId2">
              <a:extLst>
                <a:ext uri="{28A0092B-C50C-407E-A947-70E740481C1C}">
                  <a14:useLocalDpi xmlns:a14="http://schemas.microsoft.com/office/drawing/2010/main" val="0"/>
                </a:ext>
              </a:extLst>
            </a:blip>
            <a:srcRect l="11954" t="-5113" r="8988" b="8468"/>
            <a:stretch/>
          </p:blipFill>
          <p:spPr>
            <a:xfrm>
              <a:off x="8276936" y="542460"/>
              <a:ext cx="3240000" cy="2970526"/>
            </a:xfrm>
            <a:prstGeom prst="rect">
              <a:avLst/>
            </a:prstGeom>
            <a:ln>
              <a:noFill/>
            </a:ln>
            <a:effectLst>
              <a:outerShdw blurRad="292100" dist="139700" dir="2700000" algn="tl" rotWithShape="0">
                <a:srgbClr val="333333">
                  <a:alpha val="65000"/>
                </a:srgbClr>
              </a:outerShdw>
            </a:effectLst>
          </p:spPr>
        </p:pic>
        <p:sp>
          <p:nvSpPr>
            <p:cNvPr id="19" name="Textfeld 18">
              <a:extLst>
                <a:ext uri="{FF2B5EF4-FFF2-40B4-BE49-F238E27FC236}">
                  <a16:creationId xmlns:a16="http://schemas.microsoft.com/office/drawing/2014/main" id="{036ADED2-D8DA-4C3C-A321-71EAF2795174}"/>
                </a:ext>
              </a:extLst>
            </p:cNvPr>
            <p:cNvSpPr txBox="1"/>
            <p:nvPr/>
          </p:nvSpPr>
          <p:spPr>
            <a:xfrm>
              <a:off x="8276937" y="542459"/>
              <a:ext cx="3239999" cy="584775"/>
            </a:xfrm>
            <a:prstGeom prst="rect">
              <a:avLst/>
            </a:prstGeom>
            <a:solidFill>
              <a:schemeClr val="bg1"/>
            </a:solidFill>
          </p:spPr>
          <p:txBody>
            <a:bodyPr wrap="square" rtlCol="0">
              <a:spAutoFit/>
            </a:bodyPr>
            <a:lstStyle/>
            <a:p>
              <a:pPr algn="ctr"/>
              <a:r>
                <a:rPr lang="en-US" sz="1600" b="1" dirty="0"/>
                <a:t>Simple NN-Model with </a:t>
              </a:r>
              <a:r>
                <a:rPr lang="en-US" sz="1600" b="1" dirty="0">
                  <a:highlight>
                    <a:srgbClr val="F08080"/>
                  </a:highlight>
                </a:rPr>
                <a:t>input</a:t>
              </a:r>
              <a:r>
                <a:rPr lang="en-US" sz="1600" b="1" dirty="0"/>
                <a:t>, </a:t>
              </a:r>
              <a:br>
                <a:rPr lang="en-US" sz="1600" b="1" dirty="0"/>
              </a:br>
              <a:r>
                <a:rPr lang="en-US" sz="1600" b="1" dirty="0"/>
                <a:t>two </a:t>
              </a:r>
              <a:r>
                <a:rPr lang="en-US" sz="1600" b="1" dirty="0">
                  <a:highlight>
                    <a:srgbClr val="ADD8E6"/>
                  </a:highlight>
                </a:rPr>
                <a:t>hidden </a:t>
              </a:r>
              <a:r>
                <a:rPr lang="en-US" sz="1600" b="1" dirty="0">
                  <a:highlight>
                    <a:srgbClr val="90EE90"/>
                  </a:highlight>
                </a:rPr>
                <a:t>layers</a:t>
              </a:r>
              <a:r>
                <a:rPr lang="en-US" sz="1600" b="1" dirty="0"/>
                <a:t>, and </a:t>
              </a:r>
              <a:r>
                <a:rPr lang="en-US" sz="1600" b="1" dirty="0">
                  <a:highlight>
                    <a:srgbClr val="DDA0DD"/>
                  </a:highlight>
                </a:rPr>
                <a:t>output</a:t>
              </a:r>
              <a:endParaRPr lang="de-DE" sz="1600" b="1" dirty="0">
                <a:highlight>
                  <a:srgbClr val="DDA0DD"/>
                </a:highlight>
              </a:endParaRPr>
            </a:p>
          </p:txBody>
        </p:sp>
      </p:grpSp>
      <p:pic>
        <p:nvPicPr>
          <p:cNvPr id="23" name="Grafik 22">
            <a:extLst>
              <a:ext uri="{FF2B5EF4-FFF2-40B4-BE49-F238E27FC236}">
                <a16:creationId xmlns:a16="http://schemas.microsoft.com/office/drawing/2014/main" id="{3144BBE2-455D-4312-A010-79EF1D15BC99}"/>
              </a:ext>
            </a:extLst>
          </p:cNvPr>
          <p:cNvPicPr>
            <a:picLocks noChangeAspect="1"/>
          </p:cNvPicPr>
          <p:nvPr/>
        </p:nvPicPr>
        <p:blipFill rotWithShape="1">
          <a:blip r:embed="rId3">
            <a:extLst>
              <a:ext uri="{28A0092B-C50C-407E-A947-70E740481C1C}">
                <a14:useLocalDpi xmlns:a14="http://schemas.microsoft.com/office/drawing/2010/main" val="0"/>
              </a:ext>
            </a:extLst>
          </a:blip>
          <a:srcRect l="6185" t="7674" r="7609" b="6427"/>
          <a:stretch/>
        </p:blipFill>
        <p:spPr>
          <a:xfrm>
            <a:off x="7833826" y="728958"/>
            <a:ext cx="4138608" cy="3299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901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How do Networks look like?</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6</a:t>
            </a:fld>
            <a:endParaRPr lang="fr-BE"/>
          </a:p>
        </p:txBody>
      </p:sp>
      <p:sp>
        <p:nvSpPr>
          <p:cNvPr id="10" name="Inhaltsplatzhalter 9">
            <a:extLst>
              <a:ext uri="{FF2B5EF4-FFF2-40B4-BE49-F238E27FC236}">
                <a16:creationId xmlns:a16="http://schemas.microsoft.com/office/drawing/2014/main" id="{125DF86D-E1E1-8AD9-99C8-87A6904B86EB}"/>
              </a:ext>
            </a:extLst>
          </p:cNvPr>
          <p:cNvSpPr>
            <a:spLocks noGrp="1"/>
          </p:cNvSpPr>
          <p:nvPr>
            <p:ph idx="13"/>
          </p:nvPr>
        </p:nvSpPr>
        <p:spPr>
          <a:xfrm>
            <a:off x="4343276" y="1171575"/>
            <a:ext cx="3599999" cy="5005388"/>
          </a:xfrm>
        </p:spPr>
        <p:txBody>
          <a:bodyPr>
            <a:normAutofit fontScale="55000" lnSpcReduction="20000"/>
          </a:bodyPr>
          <a:lstStyle/>
          <a:p>
            <a:pPr marL="0" indent="0">
              <a:lnSpc>
                <a:spcPct val="120000"/>
              </a:lnSpc>
              <a:buNone/>
            </a:pPr>
            <a:r>
              <a:rPr lang="en-US" b="1" dirty="0"/>
              <a:t>Basic Tensor Structure:</a:t>
            </a:r>
          </a:p>
          <a:p>
            <a:pPr>
              <a:lnSpc>
                <a:spcPct val="120000"/>
              </a:lnSpc>
              <a:buFont typeface="+mj-lt"/>
              <a:buAutoNum type="arabicPeriod"/>
            </a:pPr>
            <a:r>
              <a:rPr lang="en-US" b="1" dirty="0"/>
              <a:t>Scalars (0D)</a:t>
            </a:r>
            <a:r>
              <a:rPr lang="en-US" dirty="0"/>
              <a:t>: A single number, like a basic data point (e.g., 3 or 5.5).</a:t>
            </a:r>
          </a:p>
          <a:p>
            <a:pPr>
              <a:lnSpc>
                <a:spcPct val="120000"/>
              </a:lnSpc>
              <a:buFont typeface="+mj-lt"/>
              <a:buAutoNum type="arabicPeriod"/>
            </a:pPr>
            <a:r>
              <a:rPr lang="en-US" b="1" dirty="0"/>
              <a:t>Vectors (1D)</a:t>
            </a:r>
            <a:r>
              <a:rPr lang="en-US" dirty="0"/>
              <a:t>: A one-dimensional array of numbers (e.g., a list like [1,2,3][1, 2, 3][1,2,3]).</a:t>
            </a:r>
          </a:p>
          <a:p>
            <a:pPr>
              <a:lnSpc>
                <a:spcPct val="120000"/>
              </a:lnSpc>
              <a:buFont typeface="+mj-lt"/>
              <a:buAutoNum type="arabicPeriod"/>
            </a:pPr>
            <a:r>
              <a:rPr lang="en-US" b="1" dirty="0"/>
              <a:t>Matrices (2D)</a:t>
            </a:r>
            <a:r>
              <a:rPr lang="en-US" dirty="0"/>
              <a:t>: A two-dimensional grid of numbers (e.g., a table or grid of values, like a spreadsheet).</a:t>
            </a:r>
          </a:p>
          <a:p>
            <a:pPr>
              <a:lnSpc>
                <a:spcPct val="120000"/>
              </a:lnSpc>
              <a:buFont typeface="+mj-lt"/>
              <a:buAutoNum type="arabicPeriod"/>
            </a:pPr>
            <a:r>
              <a:rPr lang="en-US" b="1" dirty="0">
                <a:highlight>
                  <a:srgbClr val="FFFF00"/>
                </a:highlight>
              </a:rPr>
              <a:t>Higher-Dimensional Tensors </a:t>
            </a:r>
            <a:r>
              <a:rPr lang="en-US" b="1" dirty="0"/>
              <a:t>(3D and above)</a:t>
            </a:r>
            <a:r>
              <a:rPr lang="en-US" dirty="0"/>
              <a:t>: Tensors can have more than two dimensions, representing more complex structures like sequences of matrices or batches of images (e.g., 4D tensors can represent a batch of colored images, where dimensions might be: batch size, height, width, and color channels).</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
        <p:nvSpPr>
          <p:cNvPr id="23" name="Textfeld 22">
            <a:extLst>
              <a:ext uri="{FF2B5EF4-FFF2-40B4-BE49-F238E27FC236}">
                <a16:creationId xmlns:a16="http://schemas.microsoft.com/office/drawing/2014/main" id="{17337C42-0EE3-D896-4589-16229662D30E}"/>
              </a:ext>
            </a:extLst>
          </p:cNvPr>
          <p:cNvSpPr txBox="1"/>
          <p:nvPr/>
        </p:nvSpPr>
        <p:spPr>
          <a:xfrm>
            <a:off x="868725" y="1171572"/>
            <a:ext cx="3250693" cy="5078313"/>
          </a:xfrm>
          <a:prstGeom prst="rect">
            <a:avLst/>
          </a:prstGeom>
          <a:noFill/>
        </p:spPr>
        <p:txBody>
          <a:bodyPr wrap="square" rtlCol="0">
            <a:spAutoFit/>
          </a:bodyPr>
          <a:lstStyle/>
          <a:p>
            <a:r>
              <a:rPr lang="en-US" b="1" dirty="0">
                <a:highlight>
                  <a:srgbClr val="FFFF00"/>
                </a:highlight>
              </a:rPr>
              <a:t>Tensors</a:t>
            </a:r>
            <a:r>
              <a:rPr lang="en-US" dirty="0"/>
              <a:t> are the fundamental data structures used in machine learning frameworks like PyTorch and TensorFlow, serving as multi-dimensional arrays that can represent data of various dimensions. </a:t>
            </a:r>
          </a:p>
          <a:p>
            <a:r>
              <a:rPr lang="en-US" dirty="0"/>
              <a:t>They are essentially generalized matrices that can hold numbers in any number of dimensions, enabling the representation of everything from simple scalars (0D), vectors (1D), and matrices (2D) to more complex, high-dimensional structures (e.g., 3D or 4D tensors).</a:t>
            </a:r>
          </a:p>
          <a:p>
            <a:endParaRPr lang="de-DE" dirty="0"/>
          </a:p>
        </p:txBody>
      </p:sp>
      <p:pic>
        <p:nvPicPr>
          <p:cNvPr id="15" name="Grafik 14">
            <a:extLst>
              <a:ext uri="{FF2B5EF4-FFF2-40B4-BE49-F238E27FC236}">
                <a16:creationId xmlns:a16="http://schemas.microsoft.com/office/drawing/2014/main" id="{61075921-35A8-4DD0-BDAE-66AFADCED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711" y="4082843"/>
            <a:ext cx="3600000" cy="1576471"/>
          </a:xfrm>
          <a:prstGeom prst="rect">
            <a:avLst/>
          </a:prstGeom>
          <a:ln>
            <a:noFill/>
          </a:ln>
          <a:effectLst>
            <a:outerShdw blurRad="292100" dist="139700" dir="2700000" algn="tl" rotWithShape="0">
              <a:srgbClr val="333333">
                <a:alpha val="65000"/>
              </a:srgbClr>
            </a:outerShdw>
          </a:effectLst>
        </p:spPr>
      </p:pic>
      <p:pic>
        <p:nvPicPr>
          <p:cNvPr id="20" name="Inhaltsplatzhalter 19">
            <a:extLst>
              <a:ext uri="{FF2B5EF4-FFF2-40B4-BE49-F238E27FC236}">
                <a16:creationId xmlns:a16="http://schemas.microsoft.com/office/drawing/2014/main" id="{2ED36AFB-DFC5-435E-B9EE-71B75B9735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16711" y="1059000"/>
            <a:ext cx="3600000" cy="660058"/>
          </a:xfrm>
          <a:prstGeom prst="rect">
            <a:avLst/>
          </a:prstGeom>
          <a:ln>
            <a:noFill/>
          </a:ln>
          <a:effectLst>
            <a:outerShdw blurRad="292100" dist="139700" dir="2700000" algn="tl" rotWithShape="0">
              <a:srgbClr val="333333">
                <a:alpha val="65000"/>
              </a:srgbClr>
            </a:outerShdw>
          </a:effectLst>
        </p:spPr>
      </p:pic>
      <p:pic>
        <p:nvPicPr>
          <p:cNvPr id="24" name="Grafik 23">
            <a:extLst>
              <a:ext uri="{FF2B5EF4-FFF2-40B4-BE49-F238E27FC236}">
                <a16:creationId xmlns:a16="http://schemas.microsoft.com/office/drawing/2014/main" id="{B9F893E9-15DA-4645-AF5B-6E38BDAC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711" y="2233971"/>
            <a:ext cx="3600000" cy="13339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9183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Tools at your Fingertips</a:t>
            </a:r>
            <a:endParaRPr lang="de-DE" dirty="0"/>
          </a:p>
        </p:txBody>
      </p:sp>
      <p:sp>
        <p:nvSpPr>
          <p:cNvPr id="17" name="Inhaltsplatzhalter 16">
            <a:extLst>
              <a:ext uri="{FF2B5EF4-FFF2-40B4-BE49-F238E27FC236}">
                <a16:creationId xmlns:a16="http://schemas.microsoft.com/office/drawing/2014/main" id="{EE536B04-F30F-B8ED-CE2A-64CAA7A74817}"/>
              </a:ext>
            </a:extLst>
          </p:cNvPr>
          <p:cNvSpPr>
            <a:spLocks noGrp="1"/>
          </p:cNvSpPr>
          <p:nvPr>
            <p:ph idx="1"/>
          </p:nvPr>
        </p:nvSpPr>
        <p:spPr/>
        <p:txBody>
          <a:bodyPr>
            <a:normAutofit fontScale="55000" lnSpcReduction="20000"/>
          </a:bodyPr>
          <a:lstStyle/>
          <a:p>
            <a:pPr marL="0" indent="0">
              <a:lnSpc>
                <a:spcPct val="120000"/>
              </a:lnSpc>
              <a:buNone/>
            </a:pPr>
            <a:r>
              <a:rPr lang="en-US" sz="2900" dirty="0"/>
              <a:t>In </a:t>
            </a:r>
            <a:r>
              <a:rPr lang="en-US" sz="2900" b="1" dirty="0">
                <a:highlight>
                  <a:srgbClr val="FFFF00"/>
                </a:highlight>
              </a:rPr>
              <a:t>PyTorch</a:t>
            </a:r>
            <a:r>
              <a:rPr lang="en-US" sz="2900" dirty="0"/>
              <a:t>, tensors are the core structure used for building and training neural networks. PyTorch’s flexibility with tensors allows developers to easily handle different types of data. Tensors in PyTorch are optimized to run efficiently on both CPUs and GPUs, enabling fast computation of neural networks.</a:t>
            </a:r>
          </a:p>
          <a:p>
            <a:pPr marL="0" indent="0">
              <a:lnSpc>
                <a:spcPct val="120000"/>
              </a:lnSpc>
              <a:buNone/>
            </a:pPr>
            <a:r>
              <a:rPr lang="en-US" sz="2900" b="1" dirty="0">
                <a:highlight>
                  <a:srgbClr val="FFFF00"/>
                </a:highlight>
              </a:rPr>
              <a:t>Automatic Differentiation: </a:t>
            </a:r>
          </a:p>
          <a:p>
            <a:pPr marL="0" indent="0">
              <a:lnSpc>
                <a:spcPct val="120000"/>
              </a:lnSpc>
              <a:buNone/>
            </a:pPr>
            <a:r>
              <a:rPr lang="en-US" sz="2900" dirty="0"/>
              <a:t>PyTorch supports automatic differentiation using its </a:t>
            </a:r>
            <a:r>
              <a:rPr lang="en-US" sz="2900" dirty="0" err="1"/>
              <a:t>autograd</a:t>
            </a:r>
            <a:r>
              <a:rPr lang="en-US" sz="2900" dirty="0"/>
              <a:t> feature. This means that during neural network training, PyTorch computes the gradients of tensors automatically with respect to a loss function, which helps in optimizing the model.</a:t>
            </a:r>
            <a:endParaRPr lang="de-DE" sz="29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7</a:t>
            </a:fld>
            <a:endParaRPr lang="fr-BE"/>
          </a:p>
        </p:txBody>
      </p:sp>
      <p:sp>
        <p:nvSpPr>
          <p:cNvPr id="18" name="Inhaltsplatzhalter 17">
            <a:extLst>
              <a:ext uri="{FF2B5EF4-FFF2-40B4-BE49-F238E27FC236}">
                <a16:creationId xmlns:a16="http://schemas.microsoft.com/office/drawing/2014/main" id="{A9E74272-D60E-0440-81BC-3427108C9325}"/>
              </a:ext>
            </a:extLst>
          </p:cNvPr>
          <p:cNvSpPr>
            <a:spLocks noGrp="1"/>
          </p:cNvSpPr>
          <p:nvPr>
            <p:ph idx="13"/>
          </p:nvPr>
        </p:nvSpPr>
        <p:spPr>
          <a:xfrm>
            <a:off x="4390736" y="1160895"/>
            <a:ext cx="3410527" cy="5005388"/>
          </a:xfrm>
        </p:spPr>
        <p:txBody>
          <a:bodyPr>
            <a:noAutofit/>
          </a:bodyPr>
          <a:lstStyle/>
          <a:p>
            <a:pPr marL="0" indent="0">
              <a:lnSpc>
                <a:spcPct val="100000"/>
              </a:lnSpc>
              <a:buNone/>
            </a:pPr>
            <a:r>
              <a:rPr lang="en-US" sz="1600" b="1" dirty="0">
                <a:highlight>
                  <a:srgbClr val="FFFF00"/>
                </a:highlight>
              </a:rPr>
              <a:t>Broadcasting: </a:t>
            </a:r>
          </a:p>
          <a:p>
            <a:pPr marL="0" indent="0">
              <a:lnSpc>
                <a:spcPct val="100000"/>
              </a:lnSpc>
              <a:buNone/>
            </a:pPr>
            <a:r>
              <a:rPr lang="en-US" sz="1600" dirty="0"/>
              <a:t>PyTorch supports broadcasting, which allows it to handle tensors of different shapes in operations like addition or multiplication by automatically expanding them to a compatible shape.</a:t>
            </a:r>
          </a:p>
          <a:p>
            <a:pPr marL="0" indent="0">
              <a:lnSpc>
                <a:spcPct val="100000"/>
              </a:lnSpc>
              <a:buNone/>
            </a:pPr>
            <a:r>
              <a:rPr lang="en-US" sz="1600" b="1" dirty="0">
                <a:highlight>
                  <a:srgbClr val="FFFF00"/>
                </a:highlight>
              </a:rPr>
              <a:t>Multi-Dimensional Tensors: </a:t>
            </a:r>
          </a:p>
          <a:p>
            <a:pPr marL="0" indent="0">
              <a:lnSpc>
                <a:spcPct val="100000"/>
              </a:lnSpc>
              <a:buNone/>
            </a:pPr>
            <a:r>
              <a:rPr lang="en-US" sz="1600" dirty="0"/>
              <a:t>In more advanced scenarios, tensors in PyTorch can represent complex data types like batches of images (4D tensors with dimensions: batch size, number of channels, height, and width) or even sequences of data in time (e.g., 3D tensors for recurrent networks with dimensions representing batch size, sequence length, and feature size).</a:t>
            </a:r>
            <a:endParaRPr lang="de-DE" sz="1600" dirty="0"/>
          </a:p>
        </p:txBody>
      </p:sp>
      <p:sp>
        <p:nvSpPr>
          <p:cNvPr id="19" name="Inhaltsplatzhalter 18">
            <a:extLst>
              <a:ext uri="{FF2B5EF4-FFF2-40B4-BE49-F238E27FC236}">
                <a16:creationId xmlns:a16="http://schemas.microsoft.com/office/drawing/2014/main" id="{8EF1B4CB-A433-A28F-79AB-3498F37C0161}"/>
              </a:ext>
            </a:extLst>
          </p:cNvPr>
          <p:cNvSpPr>
            <a:spLocks noGrp="1"/>
          </p:cNvSpPr>
          <p:nvPr>
            <p:ph idx="14"/>
          </p:nvPr>
        </p:nvSpPr>
        <p:spPr>
          <a:xfrm>
            <a:off x="8227296" y="1010051"/>
            <a:ext cx="3410527" cy="2653538"/>
          </a:xfrm>
        </p:spPr>
        <p:txBody>
          <a:bodyPr>
            <a:normAutofit/>
          </a:bodyPr>
          <a:lstStyle/>
          <a:p>
            <a:pPr marL="0" indent="0">
              <a:lnSpc>
                <a:spcPct val="100000"/>
              </a:lnSpc>
              <a:buNone/>
            </a:pPr>
            <a:r>
              <a:rPr lang="en-US" sz="1600" b="1" dirty="0">
                <a:highlight>
                  <a:srgbClr val="FFFF00"/>
                </a:highlight>
              </a:rPr>
              <a:t>Efficient GPU Utilization:</a:t>
            </a:r>
          </a:p>
          <a:p>
            <a:pPr marL="0" indent="0">
              <a:lnSpc>
                <a:spcPct val="100000"/>
              </a:lnSpc>
              <a:buNone/>
            </a:pPr>
            <a:r>
              <a:rPr lang="en-US" sz="1600" dirty="0"/>
              <a:t>PyTorch provides seamless support for moving tensors to GPUs for faster computation. Tensors can be moved between the CPU and GPU using .to(device) methods, making large-scale computations and deep learning models more efficient.</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25" name="Grafik 24" descr="Ein Bild, das Text, Diagramm, Reihe enthält.&#10;&#10;Automatisch generierte Beschreibung">
            <a:extLst>
              <a:ext uri="{FF2B5EF4-FFF2-40B4-BE49-F238E27FC236}">
                <a16:creationId xmlns:a16="http://schemas.microsoft.com/office/drawing/2014/main" id="{C4C2000A-40AD-E0E0-019E-AD6A5083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741454"/>
            <a:ext cx="3410528" cy="2614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7276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Training to fit – do not overfit!</a:t>
            </a:r>
            <a:endParaRPr lang="de-DE" dirty="0"/>
          </a:p>
        </p:txBody>
      </p:sp>
      <p:sp>
        <p:nvSpPr>
          <p:cNvPr id="6" name="Inhaltsplatzhalter 5">
            <a:extLst>
              <a:ext uri="{FF2B5EF4-FFF2-40B4-BE49-F238E27FC236}">
                <a16:creationId xmlns:a16="http://schemas.microsoft.com/office/drawing/2014/main" id="{E75A7B2A-05DC-557D-5552-128E6F4B9600}"/>
              </a:ext>
            </a:extLst>
          </p:cNvPr>
          <p:cNvSpPr>
            <a:spLocks noGrp="1"/>
          </p:cNvSpPr>
          <p:nvPr>
            <p:ph idx="1"/>
          </p:nvPr>
        </p:nvSpPr>
        <p:spPr>
          <a:xfrm>
            <a:off x="838199" y="1171575"/>
            <a:ext cx="3600000" cy="5005388"/>
          </a:xfrm>
        </p:spPr>
        <p:txBody>
          <a:bodyPr>
            <a:normAutofit/>
          </a:bodyPr>
          <a:lstStyle/>
          <a:p>
            <a:pPr marL="0" indent="0">
              <a:buNone/>
            </a:pPr>
            <a:r>
              <a:rPr lang="en-US" sz="1800" b="1" dirty="0">
                <a:highlight>
                  <a:srgbClr val="FFFF00"/>
                </a:highlight>
              </a:rPr>
              <a:t>Training</a:t>
            </a:r>
            <a:r>
              <a:rPr lang="en-US" sz="1800" dirty="0"/>
              <a:t> is the process of teaching a model to make accurate predictions by adjusting its parameters. Data is processed in smaller groups called </a:t>
            </a:r>
            <a:r>
              <a:rPr lang="en-US" sz="1800" b="1" dirty="0">
                <a:highlight>
                  <a:srgbClr val="FFFF00"/>
                </a:highlight>
              </a:rPr>
              <a:t>batches</a:t>
            </a:r>
            <a:r>
              <a:rPr lang="en-US" sz="1800" dirty="0"/>
              <a:t>, with the number of samples in each batch determined by the </a:t>
            </a:r>
            <a:r>
              <a:rPr lang="en-US" sz="1800" b="1" dirty="0">
                <a:highlight>
                  <a:srgbClr val="FFFF00"/>
                </a:highlight>
              </a:rPr>
              <a:t>batch size</a:t>
            </a:r>
            <a:r>
              <a:rPr lang="en-US" sz="1800" dirty="0"/>
              <a:t>. A complete pass through the whole training dataset is called an </a:t>
            </a:r>
            <a:r>
              <a:rPr lang="en-US" sz="1800" b="1" dirty="0">
                <a:highlight>
                  <a:srgbClr val="FFFF00"/>
                </a:highlight>
              </a:rPr>
              <a:t>epoch</a:t>
            </a:r>
            <a:r>
              <a:rPr lang="en-US" sz="1800" dirty="0"/>
              <a:t>. </a:t>
            </a:r>
          </a:p>
          <a:p>
            <a:pPr marL="0" indent="0">
              <a:buNone/>
            </a:pPr>
            <a:r>
              <a:rPr lang="en-US" sz="1800" dirty="0"/>
              <a:t>During a </a:t>
            </a:r>
            <a:r>
              <a:rPr lang="en-US" sz="1800" b="1" dirty="0">
                <a:highlight>
                  <a:srgbClr val="FFFF00"/>
                </a:highlight>
              </a:rPr>
              <a:t>forward pass</a:t>
            </a:r>
            <a:r>
              <a:rPr lang="en-US" sz="1800" dirty="0"/>
              <a:t>, the model processes input data through its layers to generate output. The difference between the predicted outcome and the actual result is measured using a </a:t>
            </a:r>
            <a:r>
              <a:rPr lang="en-US" sz="1800" b="1" dirty="0">
                <a:highlight>
                  <a:srgbClr val="FFFF00"/>
                </a:highlight>
              </a:rPr>
              <a:t>loss function</a:t>
            </a:r>
            <a:r>
              <a:rPr lang="en-US" sz="1800" dirty="0"/>
              <a:t>, which quantifies the error. The goal is to minimize this error over time. </a:t>
            </a:r>
          </a:p>
          <a:p>
            <a:pPr marL="0" indent="0">
              <a:buNone/>
            </a:pPr>
            <a:r>
              <a:rPr lang="en-US" sz="1800" dirty="0"/>
              <a:t> </a:t>
            </a:r>
            <a:endParaRPr lang="de-DE" sz="18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8</a:t>
            </a:fld>
            <a:endParaRPr lang="fr-BE"/>
          </a:p>
        </p:txBody>
      </p:sp>
      <p:sp>
        <p:nvSpPr>
          <p:cNvPr id="10" name="Inhaltsplatzhalter 9">
            <a:extLst>
              <a:ext uri="{FF2B5EF4-FFF2-40B4-BE49-F238E27FC236}">
                <a16:creationId xmlns:a16="http://schemas.microsoft.com/office/drawing/2014/main" id="{8FA7ED3A-C8F1-6A35-7B99-71C0997F70A4}"/>
              </a:ext>
            </a:extLst>
          </p:cNvPr>
          <p:cNvSpPr>
            <a:spLocks noGrp="1"/>
          </p:cNvSpPr>
          <p:nvPr>
            <p:ph idx="13"/>
          </p:nvPr>
        </p:nvSpPr>
        <p:spPr>
          <a:xfrm>
            <a:off x="4553400" y="3416255"/>
            <a:ext cx="3600000" cy="2933168"/>
          </a:xfrm>
        </p:spPr>
        <p:txBody>
          <a:bodyPr>
            <a:normAutofit/>
          </a:bodyPr>
          <a:lstStyle/>
          <a:p>
            <a:pPr marL="0" indent="0">
              <a:buNone/>
            </a:pPr>
            <a:r>
              <a:rPr lang="en-US" sz="1800" dirty="0"/>
              <a:t>The reduce the error, the model uses </a:t>
            </a:r>
            <a:r>
              <a:rPr lang="en-US" sz="1800" b="1" dirty="0">
                <a:highlight>
                  <a:srgbClr val="FFFF00"/>
                </a:highlight>
              </a:rPr>
              <a:t>backpropagation</a:t>
            </a:r>
            <a:r>
              <a:rPr lang="en-US" sz="1800" dirty="0"/>
              <a:t>, where the loss is propagated backward through the network to update the model’s weights. This process is repeated typically after each batch and repeated over many epochs. </a:t>
            </a:r>
          </a:p>
          <a:p>
            <a:pPr marL="0" indent="0">
              <a:buNone/>
            </a:pPr>
            <a:r>
              <a:rPr lang="en-US" sz="1800" dirty="0"/>
              <a:t>The fully trained model can perform </a:t>
            </a:r>
            <a:r>
              <a:rPr lang="en-US" sz="1800" b="1" dirty="0">
                <a:highlight>
                  <a:srgbClr val="FFFF00"/>
                </a:highlight>
              </a:rPr>
              <a:t>inference</a:t>
            </a:r>
            <a:r>
              <a:rPr lang="en-US" sz="1800" dirty="0"/>
              <a:t>, making predictions on new, unseen data.</a:t>
            </a:r>
            <a:endParaRPr lang="de-DE" sz="1800" dirty="0"/>
          </a:p>
        </p:txBody>
      </p:sp>
      <p:sp>
        <p:nvSpPr>
          <p:cNvPr id="11" name="Inhaltsplatzhalter 10">
            <a:extLst>
              <a:ext uri="{FF2B5EF4-FFF2-40B4-BE49-F238E27FC236}">
                <a16:creationId xmlns:a16="http://schemas.microsoft.com/office/drawing/2014/main" id="{067E815A-5105-47C1-6BE9-C165E10F0611}"/>
              </a:ext>
            </a:extLst>
          </p:cNvPr>
          <p:cNvSpPr>
            <a:spLocks noGrp="1"/>
          </p:cNvSpPr>
          <p:nvPr>
            <p:ph idx="14"/>
          </p:nvPr>
        </p:nvSpPr>
        <p:spPr>
          <a:xfrm>
            <a:off x="8104843" y="877966"/>
            <a:ext cx="3754713" cy="5005388"/>
          </a:xfrm>
        </p:spPr>
        <p:txBody>
          <a:bodyPr>
            <a:normAutofit/>
          </a:bodyPr>
          <a:lstStyle/>
          <a:p>
            <a:pPr marL="0" indent="0">
              <a:buNone/>
            </a:pPr>
            <a:r>
              <a:rPr lang="en-US" sz="1800" b="1" dirty="0">
                <a:highlight>
                  <a:srgbClr val="FFFF00"/>
                </a:highlight>
              </a:rPr>
              <a:t>Training data</a:t>
            </a:r>
            <a:r>
              <a:rPr lang="en-US" sz="1800" b="1" dirty="0"/>
              <a:t> </a:t>
            </a:r>
            <a:r>
              <a:rPr lang="en-US" sz="1800" dirty="0"/>
              <a:t>need to be diverse, representative and sufficiently large to capture the underlying patterns of the task. </a:t>
            </a:r>
          </a:p>
          <a:p>
            <a:pPr marL="0" indent="0">
              <a:buNone/>
            </a:pPr>
            <a:r>
              <a:rPr lang="en-US" sz="1800" dirty="0"/>
              <a:t>During training, </a:t>
            </a:r>
            <a:r>
              <a:rPr lang="en-US" sz="1800" b="1" dirty="0">
                <a:highlight>
                  <a:srgbClr val="FFFF00"/>
                </a:highlight>
              </a:rPr>
              <a:t>overfitting</a:t>
            </a:r>
            <a:r>
              <a:rPr lang="en-US" sz="1800" dirty="0"/>
              <a:t> can occur if the model becomes to specialized in the training data, learning even the noise and the irrelevant patterns. </a:t>
            </a:r>
            <a:r>
              <a:rPr lang="en-US" sz="1800" b="1" dirty="0">
                <a:highlight>
                  <a:srgbClr val="FFFF00"/>
                </a:highlight>
              </a:rPr>
              <a:t>Non-convergence</a:t>
            </a:r>
            <a:r>
              <a:rPr lang="en-US" sz="1800" dirty="0"/>
              <a:t> in neural network training occurs when the model fails to learn from the data, meaning that the loss function does not decrease efficiently.</a:t>
            </a:r>
            <a:endParaRPr lang="de-DE" sz="18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2" name="Inhaltsplatzhalter 32">
            <a:extLst>
              <a:ext uri="{FF2B5EF4-FFF2-40B4-BE49-F238E27FC236}">
                <a16:creationId xmlns:a16="http://schemas.microsoft.com/office/drawing/2014/main" id="{7C172484-104D-4FCE-B61C-9643B08ECF18}"/>
              </a:ext>
            </a:extLst>
          </p:cNvPr>
          <p:cNvPicPr>
            <a:picLocks noChangeAspect="1"/>
          </p:cNvPicPr>
          <p:nvPr/>
        </p:nvPicPr>
        <p:blipFill rotWithShape="1">
          <a:blip r:embed="rId2">
            <a:extLst>
              <a:ext uri="{28A0092B-C50C-407E-A947-70E740481C1C}">
                <a14:useLocalDpi xmlns:a14="http://schemas.microsoft.com/office/drawing/2010/main" val="0"/>
              </a:ext>
            </a:extLst>
          </a:blip>
          <a:srcRect l="5528" b="1827"/>
          <a:stretch/>
        </p:blipFill>
        <p:spPr>
          <a:xfrm>
            <a:off x="8215492" y="4298917"/>
            <a:ext cx="2880000" cy="2244626"/>
          </a:xfrm>
          <a:prstGeom prst="rect">
            <a:avLst/>
          </a:prstGeom>
          <a:ln>
            <a:noFill/>
          </a:ln>
          <a:effectLst>
            <a:outerShdw blurRad="292100" dist="139700" dir="2700000" algn="tl" rotWithShape="0">
              <a:srgbClr val="333333">
                <a:alpha val="65000"/>
              </a:srgbClr>
            </a:outerShdw>
          </a:effectLst>
        </p:spPr>
      </p:pic>
      <p:pic>
        <p:nvPicPr>
          <p:cNvPr id="13" name="Inhaltsplatzhalter 40">
            <a:extLst>
              <a:ext uri="{FF2B5EF4-FFF2-40B4-BE49-F238E27FC236}">
                <a16:creationId xmlns:a16="http://schemas.microsoft.com/office/drawing/2014/main" id="{DF4F64A4-F0E5-4C87-B0EB-A329D2279C0C}"/>
              </a:ext>
            </a:extLst>
          </p:cNvPr>
          <p:cNvPicPr>
            <a:picLocks noChangeAspect="1"/>
          </p:cNvPicPr>
          <p:nvPr/>
        </p:nvPicPr>
        <p:blipFill rotWithShape="1">
          <a:blip r:embed="rId3">
            <a:extLst>
              <a:ext uri="{28A0092B-C50C-407E-A947-70E740481C1C}">
                <a14:useLocalDpi xmlns:a14="http://schemas.microsoft.com/office/drawing/2010/main" val="0"/>
              </a:ext>
            </a:extLst>
          </a:blip>
          <a:srcRect l="8591" r="4135" b="5090"/>
          <a:stretch/>
        </p:blipFill>
        <p:spPr>
          <a:xfrm>
            <a:off x="4873803" y="980511"/>
            <a:ext cx="2880000" cy="23489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35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1/2</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9</a:t>
            </a:fld>
            <a:endParaRPr lang="fr-BE"/>
          </a:p>
        </p:txBody>
      </p:sp>
      <p:pic>
        <p:nvPicPr>
          <p:cNvPr id="13" name="Inhaltsplatzhalter 12">
            <a:extLst>
              <a:ext uri="{FF2B5EF4-FFF2-40B4-BE49-F238E27FC236}">
                <a16:creationId xmlns:a16="http://schemas.microsoft.com/office/drawing/2014/main" id="{43FBF120-EA0A-42F8-05A8-1415C7C70A4F}"/>
              </a:ext>
            </a:extLst>
          </p:cNvPr>
          <p:cNvPicPr>
            <a:picLocks noGrp="1" noChangeAspect="1"/>
          </p:cNvPicPr>
          <p:nvPr>
            <p:ph idx="13"/>
          </p:nvPr>
        </p:nvPicPr>
        <p:blipFill>
          <a:blip r:embed="rId3"/>
          <a:stretch>
            <a:fillRect/>
          </a:stretch>
        </p:blipFill>
        <p:spPr>
          <a:xfrm>
            <a:off x="4887949" y="987139"/>
            <a:ext cx="2700119" cy="2109929"/>
          </a:xfrm>
          <a:prstGeom prst="rect">
            <a:avLst/>
          </a:prstGeom>
          <a:ln>
            <a:noFill/>
          </a:ln>
          <a:effectLst>
            <a:outerShdw blurRad="292100" dist="139700" dir="2700000" algn="tl" rotWithShape="0">
              <a:srgbClr val="333333">
                <a:alpha val="65000"/>
              </a:srgbClr>
            </a:outerShdw>
          </a:effectLst>
        </p:spPr>
      </p:pic>
      <p:sp>
        <p:nvSpPr>
          <p:cNvPr id="11" name="Inhaltsplatzhalter 10">
            <a:extLst>
              <a:ext uri="{FF2B5EF4-FFF2-40B4-BE49-F238E27FC236}">
                <a16:creationId xmlns:a16="http://schemas.microsoft.com/office/drawing/2014/main" id="{453EF43A-DAE4-4DE1-872E-B0127A271468}"/>
              </a:ext>
            </a:extLst>
          </p:cNvPr>
          <p:cNvSpPr>
            <a:spLocks noGrp="1"/>
          </p:cNvSpPr>
          <p:nvPr>
            <p:ph idx="14"/>
          </p:nvPr>
        </p:nvSpPr>
        <p:spPr>
          <a:xfrm>
            <a:off x="889713" y="1215703"/>
            <a:ext cx="3410527" cy="5055787"/>
          </a:xfrm>
        </p:spPr>
        <p:txBody>
          <a:bodyPr>
            <a:normAutofit fontScale="92500" lnSpcReduction="20000"/>
          </a:bodyPr>
          <a:lstStyle/>
          <a:p>
            <a:pPr marL="0" indent="0">
              <a:lnSpc>
                <a:spcPct val="120000"/>
              </a:lnSpc>
              <a:buNone/>
            </a:pP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Graph Neural Networks </a:t>
            </a:r>
            <a:r>
              <a:rPr kumimoji="0" lang="en-GB" altLang="de-DE" sz="1600" b="0" i="0" u="none" strike="noStrike" cap="none" normalizeH="0" baseline="0" dirty="0">
                <a:ln>
                  <a:noFill/>
                </a:ln>
                <a:solidFill>
                  <a:schemeClr val="tx1"/>
                </a:solidFill>
                <a:effectLst/>
                <a:latin typeface="Arial" panose="020B0604020202020204" pitchFamily="34" charset="0"/>
              </a:rPr>
              <a:t>(GNNs) are a type of neural network designed to work on graph-structured data, where entities (nodes) are connected by relationships (edges). Unlike traditional neural networks, GNNs use graph structures to capture both the features of individual nodes and their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connectivity</a:t>
            </a:r>
            <a:r>
              <a:rPr kumimoji="0" lang="en-GB" altLang="de-DE" sz="1600" b="0" i="0" u="none" strike="noStrike" cap="none" normalizeH="0" baseline="0" dirty="0">
                <a:ln>
                  <a:noFill/>
                </a:ln>
                <a:solidFill>
                  <a:schemeClr val="tx1"/>
                </a:solidFill>
                <a:effectLst/>
                <a:latin typeface="Arial" panose="020B0604020202020204" pitchFamily="34" charset="0"/>
              </a:rPr>
              <a:t> within the graph.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By passing information between nodes through edges,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GNNs</a:t>
            </a:r>
            <a:r>
              <a:rPr kumimoji="0" lang="en-GB" altLang="de-DE" sz="1600" b="0" i="0" u="none" strike="noStrike" cap="none" normalizeH="0" baseline="0" dirty="0">
                <a:ln>
                  <a:noFill/>
                </a:ln>
                <a:solidFill>
                  <a:schemeClr val="tx1"/>
                </a:solidFill>
                <a:effectLst/>
                <a:latin typeface="Arial" panose="020B0604020202020204" pitchFamily="34" charset="0"/>
              </a:rPr>
              <a:t> allow for the modelling of complex relationships, making them effective for tasks like social network analysis, molecular modelling, and recommendation systems.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GNNs leverage techniques like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message passing</a:t>
            </a:r>
            <a:r>
              <a:rPr kumimoji="0" lang="en-GB" altLang="de-DE" sz="1600" b="0" i="0" u="none" strike="noStrike" cap="none" normalizeH="0" baseline="0" dirty="0">
                <a:ln>
                  <a:noFill/>
                </a:ln>
                <a:solidFill>
                  <a:schemeClr val="tx1"/>
                </a:solidFill>
                <a:effectLst/>
                <a:latin typeface="Arial" panose="020B0604020202020204" pitchFamily="34" charset="0"/>
              </a:rPr>
              <a:t> to aggregate and update node representations based on their neighbours.</a:t>
            </a:r>
          </a:p>
          <a:p>
            <a:pPr marL="0" indent="0">
              <a:buNone/>
            </a:pPr>
            <a:endParaRPr lang="en-GB" sz="8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6" name="Picture 3">
            <a:extLst>
              <a:ext uri="{FF2B5EF4-FFF2-40B4-BE49-F238E27FC236}">
                <a16:creationId xmlns:a16="http://schemas.microsoft.com/office/drawing/2014/main" id="{DD29FCAC-C8C1-5F91-F7F6-B93458D11B53}"/>
              </a:ext>
            </a:extLst>
          </p:cNvPr>
          <p:cNvPicPr>
            <a:picLocks noChangeAspect="1"/>
          </p:cNvPicPr>
          <p:nvPr/>
        </p:nvPicPr>
        <p:blipFill>
          <a:blip r:embed="rId4"/>
          <a:srcRect/>
          <a:stretch/>
        </p:blipFill>
        <p:spPr>
          <a:xfrm>
            <a:off x="4768319" y="3265334"/>
            <a:ext cx="2939381" cy="3091016"/>
          </a:xfrm>
          <a:prstGeom prst="rect">
            <a:avLst/>
          </a:prstGeom>
          <a:effectLst>
            <a:outerShdw blurRad="50800" dist="38100" dir="2700000" algn="tl" rotWithShape="0">
              <a:prstClr val="black">
                <a:alpha val="40000"/>
              </a:prstClr>
            </a:outerShdw>
          </a:effectLst>
        </p:spPr>
      </p:pic>
      <p:sp>
        <p:nvSpPr>
          <p:cNvPr id="21" name="Inhaltsplatzhalter 10">
            <a:extLst>
              <a:ext uri="{FF2B5EF4-FFF2-40B4-BE49-F238E27FC236}">
                <a16:creationId xmlns:a16="http://schemas.microsoft.com/office/drawing/2014/main" id="{8ECB7155-2368-7AEF-A91E-E921B2A6D7B8}"/>
              </a:ext>
            </a:extLst>
          </p:cNvPr>
          <p:cNvSpPr txBox="1">
            <a:spLocks/>
          </p:cNvSpPr>
          <p:nvPr/>
        </p:nvSpPr>
        <p:spPr>
          <a:xfrm>
            <a:off x="8276936" y="941194"/>
            <a:ext cx="3410527" cy="2249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sp>
        <p:nvSpPr>
          <p:cNvPr id="29" name="Textfeld 28">
            <a:extLst>
              <a:ext uri="{FF2B5EF4-FFF2-40B4-BE49-F238E27FC236}">
                <a16:creationId xmlns:a16="http://schemas.microsoft.com/office/drawing/2014/main" id="{7B8BCDE1-58FF-CC9C-8CD0-B40F7E2FA79C}"/>
              </a:ext>
            </a:extLst>
          </p:cNvPr>
          <p:cNvSpPr txBox="1"/>
          <p:nvPr/>
        </p:nvSpPr>
        <p:spPr>
          <a:xfrm>
            <a:off x="8305800" y="3840312"/>
            <a:ext cx="3410527" cy="2585323"/>
          </a:xfrm>
          <a:prstGeom prst="rect">
            <a:avLst/>
          </a:prstGeom>
          <a:noFill/>
        </p:spPr>
        <p:txBody>
          <a:bodyPr wrap="square">
            <a:spAutoFit/>
          </a:bodyPr>
          <a:lstStyle/>
          <a:p>
            <a:pPr algn="r"/>
            <a:r>
              <a:rPr lang="en-US" dirty="0"/>
              <a:t>To construct a graph, start by defining its </a:t>
            </a:r>
            <a:r>
              <a:rPr lang="en-US" b="1" dirty="0">
                <a:highlight>
                  <a:srgbClr val="FFFF00"/>
                </a:highlight>
              </a:rPr>
              <a:t>nodes</a:t>
            </a:r>
            <a:r>
              <a:rPr lang="en-US" b="1" dirty="0"/>
              <a:t> (vertices)</a:t>
            </a:r>
            <a:r>
              <a:rPr lang="en-US" dirty="0"/>
              <a:t>, which represent individual entities in your data. Then, establish </a:t>
            </a:r>
            <a:r>
              <a:rPr lang="en-US" b="1" dirty="0">
                <a:highlight>
                  <a:srgbClr val="FFFF00"/>
                </a:highlight>
              </a:rPr>
              <a:t>edges</a:t>
            </a:r>
            <a:r>
              <a:rPr lang="en-US" dirty="0"/>
              <a:t> between these nodes, representing the relationships or connections between the entities, forming the structure of the graph.</a:t>
            </a:r>
            <a:endParaRPr lang="de-DE" dirty="0"/>
          </a:p>
        </p:txBody>
      </p:sp>
      <p:pic>
        <p:nvPicPr>
          <p:cNvPr id="10" name="Inhaltsplatzhalter 9">
            <a:extLst>
              <a:ext uri="{FF2B5EF4-FFF2-40B4-BE49-F238E27FC236}">
                <a16:creationId xmlns:a16="http://schemas.microsoft.com/office/drawing/2014/main" id="{5C6BDBD2-8FEB-4010-AA8D-D6133A1E6F6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500344" y="774620"/>
            <a:ext cx="2853455" cy="2853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406194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5690</Words>
  <Application>Microsoft Office PowerPoint</Application>
  <PresentationFormat>Breitbild</PresentationFormat>
  <Paragraphs>563</Paragraphs>
  <Slides>45</Slides>
  <Notes>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45</vt:i4>
      </vt:variant>
    </vt:vector>
  </HeadingPairs>
  <TitlesOfParts>
    <vt:vector size="54" baseType="lpstr">
      <vt:lpstr>Abadi Extra Light</vt:lpstr>
      <vt:lpstr>ADLaM Display</vt:lpstr>
      <vt:lpstr>Amazon Ember</vt:lpstr>
      <vt:lpstr>Aptos</vt:lpstr>
      <vt:lpstr>Aptos Display</vt:lpstr>
      <vt:lpstr>Arial</vt:lpstr>
      <vt:lpstr>Helvetica</vt:lpstr>
      <vt:lpstr>Times New Roman</vt:lpstr>
      <vt:lpstr>Office</vt:lpstr>
      <vt:lpstr>AI Intro Basics #1</vt:lpstr>
      <vt:lpstr>E-AI Basic Tutorials</vt:lpstr>
      <vt:lpstr>Neurons, Networks and Artificial Intelligence</vt:lpstr>
      <vt:lpstr>NN Approximating Complex Mappings</vt:lpstr>
      <vt:lpstr>Feed Forward Networks</vt:lpstr>
      <vt:lpstr>How do Networks look like?</vt:lpstr>
      <vt:lpstr>Tools at your Fingertips</vt:lpstr>
      <vt:lpstr>Training to fit – do not overfit!</vt:lpstr>
      <vt:lpstr>Graph Neural Networks – Basic Idea 1/2</vt:lpstr>
      <vt:lpstr>Graph Neural Networks – Basic Idea 2/2</vt:lpstr>
      <vt:lpstr>Transformer Networks</vt:lpstr>
      <vt:lpstr>Recommendations Basics 1/3</vt:lpstr>
      <vt:lpstr>Recommendations Basics 2/3</vt:lpstr>
      <vt:lpstr>Recommendations Basics 3/3</vt:lpstr>
      <vt:lpstr>E-AI Basic Tutorials</vt:lpstr>
      <vt:lpstr>Portable AI Work Environment</vt:lpstr>
      <vt:lpstr>Python for Windows</vt:lpstr>
      <vt:lpstr>Windows Powershell</vt:lpstr>
      <vt:lpstr>Virtual Environments: Fast Installation</vt:lpstr>
      <vt:lpstr>Virtual Environments: Check</vt:lpstr>
      <vt:lpstr>Virtual Environments: Activation</vt:lpstr>
      <vt:lpstr>Virtual Environment: Creating and Running Python Programmes</vt:lpstr>
      <vt:lpstr>Jupyter Notebooks and Jupyter Lab</vt:lpstr>
      <vt:lpstr>Virtual Environment: Using a Jupyter Notebook</vt:lpstr>
      <vt:lpstr>Virtual Environment: Jupyter Lab</vt:lpstr>
      <vt:lpstr>Virtual Environment: Creating Visualizations</vt:lpstr>
      <vt:lpstr>Python on Linux</vt:lpstr>
      <vt:lpstr>Jupyter on a remote Linux computer accessed with Windows Browser</vt:lpstr>
      <vt:lpstr>Python on a Virtual Server in the Cloud</vt:lpstr>
      <vt:lpstr>Python AI by AI Ready Tools in the Cloud</vt:lpstr>
      <vt:lpstr>Jupyter Notebook AI Ready</vt:lpstr>
      <vt:lpstr>Using Google Colab enables AI programming, integrated with Gemini</vt:lpstr>
      <vt:lpstr>E-AI Basic Tutorials</vt:lpstr>
      <vt:lpstr>Simple PyTorch example</vt:lpstr>
      <vt:lpstr>Data</vt:lpstr>
      <vt:lpstr>Neural Network Architecture</vt:lpstr>
      <vt:lpstr>Training loop</vt:lpstr>
      <vt:lpstr>Look at the results</vt:lpstr>
      <vt:lpstr>Look at the results</vt:lpstr>
      <vt:lpstr>Tune the model</vt:lpstr>
      <vt:lpstr>Tune the model</vt:lpstr>
      <vt:lpstr>Tune the model</vt:lpstr>
      <vt:lpstr>Tune the model</vt:lpstr>
      <vt:lpstr>AI on GPU Nodes</vt:lpstr>
      <vt:lpstr>E-AI Basic Tutorials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Working Environment</dc:title>
  <dc:creator>Roland Potthast</dc:creator>
  <cp:lastModifiedBy>Stefanie Hollborn</cp:lastModifiedBy>
  <cp:revision>88</cp:revision>
  <dcterms:created xsi:type="dcterms:W3CDTF">2024-07-27T09:29:14Z</dcterms:created>
  <dcterms:modified xsi:type="dcterms:W3CDTF">2024-09-16T07:48:26Z</dcterms:modified>
</cp:coreProperties>
</file>